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257" r:id="rId3"/>
    <p:sldId id="308" r:id="rId4"/>
    <p:sldId id="289" r:id="rId5"/>
    <p:sldId id="311" r:id="rId6"/>
    <p:sldId id="294" r:id="rId7"/>
    <p:sldId id="310" r:id="rId8"/>
    <p:sldId id="309" r:id="rId9"/>
    <p:sldId id="292" r:id="rId10"/>
    <p:sldId id="297" r:id="rId11"/>
    <p:sldId id="298" r:id="rId12"/>
    <p:sldId id="301" r:id="rId13"/>
    <p:sldId id="302" r:id="rId14"/>
    <p:sldId id="307" r:id="rId15"/>
    <p:sldId id="312" r:id="rId16"/>
    <p:sldId id="314" r:id="rId17"/>
    <p:sldId id="313" r:id="rId18"/>
    <p:sldId id="315" r:id="rId19"/>
    <p:sldId id="317" r:id="rId20"/>
    <p:sldId id="316" r:id="rId21"/>
    <p:sldId id="318" r:id="rId22"/>
    <p:sldId id="266" r:id="rId23"/>
  </p:sldIdLst>
  <p:sldSz cx="12192000" cy="6858000"/>
  <p:notesSz cx="6858000" cy="9144000"/>
  <p:embeddedFontLst>
    <p:embeddedFont>
      <p:font typeface="Montserrat" panose="000005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01F34-F2C4-4FE3-9987-24C118628B60}" v="41" dt="2024-10-17T16:54:18.866"/>
  </p1510:revLst>
</p1510:revInfo>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4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1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8887A0EF-ABFF-C7B9-805B-40F4022C4328}"/>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684DD2A1-790B-CB1C-B51B-52C7899C170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DC973E87-A456-8965-5F14-314ECCEC7C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6665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7069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latin typeface="Times New Roman" pitchFamily="18" charset="0"/>
                <a:cs typeface="Times New Roman" pitchFamily="18" charset="0"/>
              </a:rPr>
              <a:t>IoT based Smart Agriculture System</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Arial"/>
                <a:ea typeface="Arial"/>
                <a:cs typeface="Arial"/>
                <a:sym typeface="Arial"/>
              </a:rPr>
              <a:t>P. Vishnu Vardhan Reddy</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err="1">
                <a:solidFill>
                  <a:schemeClr val="dk1"/>
                </a:solidFill>
              </a:rPr>
              <a:t>Samarjeet</a:t>
            </a:r>
            <a:r>
              <a:rPr lang="en-US" b="1" dirty="0">
                <a:solidFill>
                  <a:schemeClr val="dk1"/>
                </a:solidFill>
              </a:rPr>
              <a:t> Kumar</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rPr>
              <a:t>Ravindra </a:t>
            </a:r>
            <a:r>
              <a:rPr lang="en-US" b="1" dirty="0" err="1">
                <a:solidFill>
                  <a:schemeClr val="dk1"/>
                </a:solidFill>
              </a:rPr>
              <a:t>Ganni</a:t>
            </a:r>
            <a:endParaRPr lang="en-US" b="1" dirty="0">
              <a:solidFill>
                <a:schemeClr val="dk1"/>
              </a:solidFil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endParaRPr lang="en-US" b="1" dirty="0">
              <a:solidFill>
                <a:schemeClr val="dk1"/>
              </a:solidFill>
              <a:latin typeface="Montserrat Medium"/>
              <a:ea typeface="Montserrat Medium"/>
              <a:sym typeface="Montserrat Medium"/>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Dr. Subhashish Tiwari</a:t>
            </a: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ea typeface="Montserrat Medium"/>
                <a:cs typeface="Montserrat Medium"/>
                <a:sym typeface="Montserrat Medium"/>
              </a:rPr>
              <a:t>EECE department</a:t>
            </a:r>
            <a:endParaRPr lang="en-US" sz="1400" b="1" i="0" u="none" strike="noStrike" cap="none" dirty="0">
              <a:solidFill>
                <a:schemeClr val="dk1"/>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C0BAD1EE-8695-80EE-BD4C-92BA8971E5FA}"/>
              </a:ext>
            </a:extLst>
          </p:cNvPr>
          <p:cNvSpPr txBox="1"/>
          <p:nvPr/>
        </p:nvSpPr>
        <p:spPr>
          <a:xfrm>
            <a:off x="-1235" y="3275111"/>
            <a:ext cx="2432051"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351"/>
              <a:buFont typeface="Arial"/>
              <a:buNone/>
            </a:pPr>
            <a:r>
              <a:rPr lang="en-US" sz="1400" b="0" i="0" u="none" strike="noStrike" cap="none" dirty="0">
                <a:solidFill>
                  <a:schemeClr val="lt1"/>
                </a:solidFill>
                <a:latin typeface="Calibri"/>
                <a:ea typeface="Calibri"/>
                <a:cs typeface="Calibri"/>
                <a:sym typeface="Calibri"/>
              </a:rPr>
              <a:t>AY 2021-25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Implementation (Work Flow):</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0996DE30-9593-95E5-DD3F-D0810471045F}"/>
              </a:ext>
            </a:extLst>
          </p:cNvPr>
          <p:cNvPicPr>
            <a:picLocks noChangeAspect="1"/>
          </p:cNvPicPr>
          <p:nvPr/>
        </p:nvPicPr>
        <p:blipFill>
          <a:blip r:embed="rId2"/>
          <a:stretch>
            <a:fillRect/>
          </a:stretch>
        </p:blipFill>
        <p:spPr>
          <a:xfrm>
            <a:off x="3331444" y="871532"/>
            <a:ext cx="5163627" cy="5735761"/>
          </a:xfrm>
          <a:prstGeom prst="rect">
            <a:avLst/>
          </a:prstGeom>
        </p:spPr>
      </p:pic>
    </p:spTree>
    <p:extLst>
      <p:ext uri="{BB962C8B-B14F-4D97-AF65-F5344CB8AC3E}">
        <p14:creationId xmlns:p14="http://schemas.microsoft.com/office/powerpoint/2010/main" val="391580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2003015" y="396107"/>
            <a:ext cx="10041502" cy="493857"/>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US" sz="1900" b="1" dirty="0">
                <a:latin typeface="Montserrat" panose="00000500000000000000" pitchFamily="2" charset="0"/>
                <a:ea typeface="Verdana" panose="020B0604030504040204" pitchFamily="34" charset="0"/>
              </a:rPr>
              <a:t>Software and Hardware components required:</a:t>
            </a:r>
          </a:p>
          <a:p>
            <a:pPr marR="0" lvl="0" rtl="0">
              <a:lnSpc>
                <a:spcPct val="100000"/>
              </a:lnSpc>
              <a:spcBef>
                <a:spcPts val="0"/>
              </a:spcBef>
              <a:spcAft>
                <a:spcPts val="0"/>
              </a:spcAft>
            </a:pPr>
            <a:endParaRPr lang="en-US" sz="1900" b="1" dirty="0">
              <a:latin typeface="Montserrat" panose="00000500000000000000" pitchFamily="2" charset="0"/>
              <a:ea typeface="Verdana" panose="020B0604030504040204" pitchFamily="34" charset="0"/>
            </a:endParaRPr>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1189703" y="1661651"/>
            <a:ext cx="3057831" cy="5088193"/>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Arduino Board:</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Sensors:</a:t>
            </a: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cs typeface="Times New Roman" panose="02020603050405020304" pitchFamily="18" charset="0"/>
              </a:rPr>
              <a:t>Soil Moisture sensor:</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r>
              <a:rPr lang="en-US" sz="1600" b="1" dirty="0">
                <a:latin typeface="Verdana" panose="020B0604030504040204" pitchFamily="34" charset="0"/>
                <a:ea typeface="Verdana" panose="020B0604030504040204" pitchFamily="34" charset="0"/>
                <a:cs typeface="Times New Roman" panose="02020603050405020304" pitchFamily="18" charset="0"/>
              </a:rPr>
              <a:t>Temperature</a:t>
            </a:r>
            <a:r>
              <a:rPr lang="en-US" sz="1600" dirty="0">
                <a:latin typeface="Verdana" panose="020B0604030504040204" pitchFamily="34" charset="0"/>
                <a:ea typeface="Verdana" panose="020B0604030504040204" pitchFamily="34" charset="0"/>
                <a:cs typeface="Times New Roman" panose="02020603050405020304" pitchFamily="18" charset="0"/>
              </a:rPr>
              <a:t> </a:t>
            </a:r>
            <a:r>
              <a:rPr lang="en-US" sz="1600" b="1" dirty="0">
                <a:latin typeface="Verdana" panose="020B0604030504040204" pitchFamily="34" charset="0"/>
                <a:ea typeface="Verdana" panose="020B0604030504040204" pitchFamily="34" charset="0"/>
                <a:cs typeface="Times New Roman" panose="02020603050405020304" pitchFamily="18" charset="0"/>
              </a:rPr>
              <a:t>Sensor:</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59C2E63-D116-F300-87ED-D02DB3A778A3}"/>
              </a:ext>
            </a:extLst>
          </p:cNvPr>
          <p:cNvSpPr txBox="1"/>
          <p:nvPr/>
        </p:nvSpPr>
        <p:spPr>
          <a:xfrm>
            <a:off x="4247534" y="1838484"/>
            <a:ext cx="7944465" cy="4895764"/>
          </a:xfrm>
          <a:prstGeom prst="rect">
            <a:avLst/>
          </a:prstGeom>
          <a:noFill/>
        </p:spPr>
        <p:txBody>
          <a:bodyPr wrap="square">
            <a:spAutoFit/>
          </a:bodyPr>
          <a:lstStyle/>
          <a:p>
            <a:pPr>
              <a:lnSpc>
                <a:spcPct val="107000"/>
              </a:lnSpc>
              <a:spcAft>
                <a:spcPts val="800"/>
              </a:spcAft>
            </a:pPr>
            <a:r>
              <a:rPr lang="en-IN" sz="1500" kern="100" dirty="0">
                <a:effectLst/>
                <a:latin typeface="Arial" panose="020B0604020202020204" pitchFamily="34" charset="0"/>
                <a:ea typeface="Calibri" panose="020F0502020204030204" pitchFamily="34" charset="0"/>
                <a:cs typeface="Times New Roman" panose="02020603050405020304" pitchFamily="18" charset="0"/>
              </a:rPr>
              <a:t>An Arduino board is a popular open-source microcontroller platform used for building electronic projects. It consists of a physical programmable circuit board (microcontroller) and Integrated development environment (IDE) that allows you to write and upload code to the board. Arduino boards are widely used for prototyping and educational purposes because they are easy to use, have a large community, and support various sensors and actuators, making them ideal for IoT applications, including smart agriculture systems.</a:t>
            </a:r>
          </a:p>
          <a:p>
            <a:pPr>
              <a:lnSpc>
                <a:spcPct val="107000"/>
              </a:lnSpc>
              <a:spcAft>
                <a:spcPts val="800"/>
              </a:spcAft>
            </a:pPr>
            <a:endParaRPr lang="en-IN" sz="1500" kern="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500" kern="100" dirty="0">
                <a:latin typeface="Arial" panose="020B0604020202020204" pitchFamily="34" charset="0"/>
                <a:ea typeface="Calibri" panose="020F0502020204030204" pitchFamily="34" charset="0"/>
                <a:cs typeface="Times New Roman" panose="02020603050405020304" pitchFamily="18" charset="0"/>
              </a:rPr>
              <a:t>The Soil Moisture Sensor uses capacitance to measure dielectric permittivity of the surrounding medium. In soil, dielectric permittivity is a function of the water content. The sensor creates a voltage proportional to the dielectric permittivity, and therefore the water content of the soil.</a:t>
            </a:r>
            <a:endParaRPr lang="en-IN" sz="1500" kern="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500" kern="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500" dirty="0"/>
              <a:t>A temperature sensor is a device that is designed to measure the degree of hotness or coolness in an object. The working of a temperature meter depends upon the voltage across the diode. The temperature change is directly proportional to the diode's resistance.</a:t>
            </a:r>
          </a:p>
          <a:p>
            <a:pPr>
              <a:lnSpc>
                <a:spcPct val="107000"/>
              </a:lnSpc>
              <a:spcAft>
                <a:spcPts val="800"/>
              </a:spcAft>
            </a:pPr>
            <a:endParaRPr lang="en-IN" sz="1500" kern="1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E3620D53-4926-2E84-2942-92F1CA4FA80B}"/>
              </a:ext>
            </a:extLst>
          </p:cNvPr>
          <p:cNvSpPr txBox="1"/>
          <p:nvPr/>
        </p:nvSpPr>
        <p:spPr>
          <a:xfrm>
            <a:off x="1189703" y="1121350"/>
            <a:ext cx="6100916" cy="338554"/>
          </a:xfrm>
          <a:prstGeom prst="rect">
            <a:avLst/>
          </a:prstGeom>
          <a:noFill/>
        </p:spPr>
        <p:txBody>
          <a:bodyPr wrap="square">
            <a:spAutoFit/>
          </a:bodyPr>
          <a:lstStyle/>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Hardware components Required:</a:t>
            </a:r>
          </a:p>
        </p:txBody>
      </p:sp>
    </p:spTree>
    <p:extLst>
      <p:ext uri="{BB962C8B-B14F-4D97-AF65-F5344CB8AC3E}">
        <p14:creationId xmlns:p14="http://schemas.microsoft.com/office/powerpoint/2010/main" val="1869460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1297860" y="889964"/>
            <a:ext cx="257605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cs typeface="Times New Roman" panose="02020603050405020304" pitchFamily="18" charset="0"/>
              </a:rPr>
              <a:t>Motion Sensor:</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Relay:</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LCD Display:</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600" b="1"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06339844-A30A-6113-887D-EC03754DDC86}"/>
              </a:ext>
            </a:extLst>
          </p:cNvPr>
          <p:cNvSpPr txBox="1"/>
          <p:nvPr/>
        </p:nvSpPr>
        <p:spPr>
          <a:xfrm>
            <a:off x="4159046" y="788096"/>
            <a:ext cx="6577780" cy="4447371"/>
          </a:xfrm>
          <a:prstGeom prst="rect">
            <a:avLst/>
          </a:prstGeom>
          <a:noFill/>
        </p:spPr>
        <p:txBody>
          <a:bodyPr wrap="square">
            <a:spAutoFit/>
          </a:bodyPr>
          <a:lstStyle/>
          <a:p>
            <a:endParaRPr lang="en-IN" sz="1500" dirty="0"/>
          </a:p>
          <a:p>
            <a:endParaRPr lang="en-IN" sz="1500" dirty="0"/>
          </a:p>
          <a:p>
            <a:r>
              <a:rPr lang="en-US" sz="1500" dirty="0"/>
              <a:t>A motion sensor, or motion detector, is an electronic device that uses a sensor to detect nearby people or objects. Motion sensors are an important component of any security system. When a sensor detects motion, it will send an alert to your security system, and with newer systems, right to your mobile.</a:t>
            </a:r>
          </a:p>
          <a:p>
            <a:endParaRPr lang="en-US" sz="1500" dirty="0"/>
          </a:p>
          <a:p>
            <a:endParaRPr lang="en-US" sz="1500" dirty="0"/>
          </a:p>
          <a:p>
            <a:r>
              <a:rPr lang="en-US" sz="1500" dirty="0"/>
              <a:t>Relay is an electrical switch that allows devices to use low-power signals to control high-power circuits. It works similarly to a light switch, which closes an electrical circuit to turn on a light and opens it to turn it off. A relay performs the same function, but a low-power signal from an IoT device controls the switch.</a:t>
            </a:r>
            <a:endParaRPr lang="en-IN" sz="1500" dirty="0"/>
          </a:p>
          <a:p>
            <a:endParaRPr lang="en-IN" dirty="0"/>
          </a:p>
          <a:p>
            <a:endParaRPr lang="en-IN" dirty="0"/>
          </a:p>
          <a:p>
            <a:r>
              <a:rPr lang="en-US" sz="1500" dirty="0"/>
              <a:t>The</a:t>
            </a:r>
            <a:r>
              <a:rPr lang="en-US" dirty="0"/>
              <a:t> </a:t>
            </a:r>
            <a:r>
              <a:rPr lang="en-US" sz="1500" dirty="0"/>
              <a:t>Serial Monitor is an essential tool when creating projects with Arduino. It can be used as a debugging tool, testing out concepts or to communicate directly with the Arduino board.</a:t>
            </a:r>
            <a:endParaRPr lang="en-IN" sz="1500" dirty="0"/>
          </a:p>
        </p:txBody>
      </p:sp>
    </p:spTree>
    <p:extLst>
      <p:ext uri="{BB962C8B-B14F-4D97-AF65-F5344CB8AC3E}">
        <p14:creationId xmlns:p14="http://schemas.microsoft.com/office/powerpoint/2010/main" val="199542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639096" y="1019016"/>
            <a:ext cx="2743200"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Power Supply:</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600" b="1" dirty="0">
                <a:latin typeface="Verdana" panose="020B0604030504040204" pitchFamily="34" charset="0"/>
                <a:ea typeface="Verdana" panose="020B0604030504040204" pitchFamily="34" charset="0"/>
              </a:rPr>
              <a:t>GPRS:</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r>
              <a:rPr lang="en-US" sz="1600" b="1" dirty="0">
                <a:latin typeface="Verdana" panose="020B0604030504040204" pitchFamily="34" charset="0"/>
                <a:ea typeface="Verdana" panose="020B0604030504040204" pitchFamily="34" charset="0"/>
              </a:rPr>
              <a:t>Arduino IDE:</a:t>
            </a:r>
          </a:p>
          <a:p>
            <a:pPr marR="0" lvl="0" rtl="0">
              <a:lnSpc>
                <a:spcPct val="100000"/>
              </a:lnSpc>
              <a:spcBef>
                <a:spcPts val="0"/>
              </a:spcBef>
              <a:spcAft>
                <a:spcPts val="0"/>
              </a:spcAft>
            </a:pPr>
            <a:endParaRPr lang="en-US" sz="16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600" b="1"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D6693E8E-6B72-936D-C70E-A1EBBC4D7810}"/>
              </a:ext>
            </a:extLst>
          </p:cNvPr>
          <p:cNvSpPr txBox="1"/>
          <p:nvPr/>
        </p:nvSpPr>
        <p:spPr>
          <a:xfrm>
            <a:off x="4220496" y="835119"/>
            <a:ext cx="6781801" cy="6247864"/>
          </a:xfrm>
          <a:prstGeom prst="rect">
            <a:avLst/>
          </a:prstGeom>
          <a:noFill/>
        </p:spPr>
        <p:txBody>
          <a:bodyPr wrap="square">
            <a:spAutoFit/>
          </a:bodyPr>
          <a:lstStyle/>
          <a:p>
            <a:r>
              <a:rPr lang="en-US" sz="1600" dirty="0"/>
              <a:t>A power supply unit is used to provide stable electricity. The device converts and supplies electricity of the required voltage and frequency, excluding noise from the electricity obtained from an electrical outlet.</a:t>
            </a:r>
          </a:p>
          <a:p>
            <a:endParaRPr lang="en-US" sz="1600" dirty="0"/>
          </a:p>
          <a:p>
            <a:endParaRPr lang="en-US" sz="1600" dirty="0"/>
          </a:p>
          <a:p>
            <a:r>
              <a:rPr lang="en-US" sz="1600" dirty="0"/>
              <a:t>General packet radio service (GPRS) is essentially a packet-switching technology that allows information to be transmitted via mobile networks. This is utilized for internet connectivity, multimedia messaging service, and other types of data transmission.</a:t>
            </a:r>
          </a:p>
          <a:p>
            <a:endParaRPr lang="en-US" sz="1600" dirty="0"/>
          </a:p>
          <a:p>
            <a:endParaRPr lang="en-US" sz="1600" dirty="0"/>
          </a:p>
          <a:p>
            <a:endParaRPr lang="en-US" sz="1600" dirty="0"/>
          </a:p>
          <a:p>
            <a:endParaRPr lang="en-US" sz="1600" dirty="0"/>
          </a:p>
          <a:p>
            <a:endParaRPr lang="en-US" sz="1600" dirty="0"/>
          </a:p>
          <a:p>
            <a:r>
              <a:rPr lang="en-IN" sz="1600" dirty="0">
                <a:latin typeface="Verdana" panose="020B0604030504040204" pitchFamily="34" charset="0"/>
                <a:ea typeface="Verdana" panose="020B0604030504040204" pitchFamily="34" charset="0"/>
              </a:rPr>
              <a:t>The Arduino IDE Software (Integrated </a:t>
            </a:r>
            <a:r>
              <a:rPr lang="en-IN" sz="1600">
                <a:latin typeface="Verdana" panose="020B0604030504040204" pitchFamily="34" charset="0"/>
                <a:ea typeface="Verdana" panose="020B0604030504040204" pitchFamily="34" charset="0"/>
              </a:rPr>
              <a:t>Development Environment) </a:t>
            </a:r>
            <a:r>
              <a:rPr lang="en-IN" sz="1600" dirty="0">
                <a:latin typeface="Verdana" panose="020B0604030504040204" pitchFamily="34" charset="0"/>
                <a:ea typeface="Verdana" panose="020B0604030504040204" pitchFamily="34" charset="0"/>
              </a:rPr>
              <a:t>makes it easy to write code and upload it to the board offline. We recommend it for users with poor or no internet connection. This software can be used with any Arduino board. There are currently two versions of the Arduino IDE, one is the IDE 1.</a:t>
            </a:r>
          </a:p>
          <a:p>
            <a:endParaRPr lang="en-IN" sz="1600" dirty="0">
              <a:latin typeface="Verdana" panose="020B0604030504040204" pitchFamily="34" charset="0"/>
              <a:ea typeface="Verdana" panose="020B0604030504040204" pitchFamily="34" charset="0"/>
            </a:endParaRPr>
          </a:p>
          <a:p>
            <a:endParaRPr lang="en-IN" sz="1600" dirty="0">
              <a:latin typeface="Verdana" panose="020B0604030504040204" pitchFamily="34" charset="0"/>
              <a:ea typeface="Verdana" panose="020B0604030504040204" pitchFamily="34" charset="0"/>
            </a:endParaRPr>
          </a:p>
          <a:p>
            <a:endParaRPr lang="en-IN" sz="1600" dirty="0">
              <a:latin typeface="Verdana" panose="020B0604030504040204" pitchFamily="34" charset="0"/>
              <a:ea typeface="Verdana" panose="020B0604030504040204" pitchFamily="34" charset="0"/>
            </a:endParaRPr>
          </a:p>
          <a:p>
            <a:endParaRPr lang="en-IN" sz="1600" dirty="0">
              <a:latin typeface="Verdana" panose="020B0604030504040204" pitchFamily="34" charset="0"/>
              <a:ea typeface="Verdana" panose="020B0604030504040204" pitchFamily="34" charset="0"/>
            </a:endParaRPr>
          </a:p>
          <a:p>
            <a:endParaRPr lang="en-IN" sz="1600" dirty="0"/>
          </a:p>
        </p:txBody>
      </p:sp>
      <p:sp>
        <p:nvSpPr>
          <p:cNvPr id="8" name="TextBox 7">
            <a:extLst>
              <a:ext uri="{FF2B5EF4-FFF2-40B4-BE49-F238E27FC236}">
                <a16:creationId xmlns:a16="http://schemas.microsoft.com/office/drawing/2014/main" id="{CC938714-ECCC-1FAE-C718-563A94E18873}"/>
              </a:ext>
            </a:extLst>
          </p:cNvPr>
          <p:cNvSpPr txBox="1"/>
          <p:nvPr/>
        </p:nvSpPr>
        <p:spPr>
          <a:xfrm>
            <a:off x="-1442884" y="3252430"/>
            <a:ext cx="6100916" cy="353943"/>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400"/>
              <a:buFont typeface="Arial"/>
              <a:buNone/>
            </a:pPr>
            <a:r>
              <a:rPr lang="en-US" sz="1700" b="1" i="0" u="none" strike="noStrike" cap="none" dirty="0">
                <a:solidFill>
                  <a:srgbClr val="000000"/>
                </a:solidFill>
                <a:latin typeface="Verdana" panose="020B0604030504040204" pitchFamily="34" charset="0"/>
                <a:ea typeface="Verdana" panose="020B0604030504040204" pitchFamily="34" charset="0"/>
                <a:sym typeface="Arial"/>
              </a:rPr>
              <a:t>Software components:</a:t>
            </a:r>
          </a:p>
        </p:txBody>
      </p:sp>
    </p:spTree>
    <p:extLst>
      <p:ext uri="{BB962C8B-B14F-4D97-AF65-F5344CB8AC3E}">
        <p14:creationId xmlns:p14="http://schemas.microsoft.com/office/powerpoint/2010/main" val="12291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689053B-C559-2EEA-0C78-29EF1634B3CD}"/>
              </a:ext>
            </a:extLst>
          </p:cNvPr>
          <p:cNvPicPr>
            <a:picLocks noChangeAspect="1"/>
          </p:cNvPicPr>
          <p:nvPr/>
        </p:nvPicPr>
        <p:blipFill>
          <a:blip r:embed="rId2"/>
          <a:stretch>
            <a:fillRect/>
          </a:stretch>
        </p:blipFill>
        <p:spPr>
          <a:xfrm>
            <a:off x="1988880" y="903185"/>
            <a:ext cx="4795377" cy="5739921"/>
          </a:xfrm>
          <a:prstGeom prst="rect">
            <a:avLst/>
          </a:prstGeom>
        </p:spPr>
      </p:pic>
      <p:pic>
        <p:nvPicPr>
          <p:cNvPr id="11" name="Picture 10">
            <a:extLst>
              <a:ext uri="{FF2B5EF4-FFF2-40B4-BE49-F238E27FC236}">
                <a16:creationId xmlns:a16="http://schemas.microsoft.com/office/drawing/2014/main" id="{A942B20C-8E39-3044-6917-8FC90CC8C25E}"/>
              </a:ext>
            </a:extLst>
          </p:cNvPr>
          <p:cNvPicPr>
            <a:picLocks noChangeAspect="1"/>
          </p:cNvPicPr>
          <p:nvPr/>
        </p:nvPicPr>
        <p:blipFill>
          <a:blip r:embed="rId3"/>
          <a:stretch>
            <a:fillRect/>
          </a:stretch>
        </p:blipFill>
        <p:spPr>
          <a:xfrm>
            <a:off x="6944032" y="1870018"/>
            <a:ext cx="5100484" cy="4773088"/>
          </a:xfrm>
          <a:prstGeom prst="rect">
            <a:avLst/>
          </a:prstGeom>
        </p:spPr>
      </p:pic>
      <p:sp>
        <p:nvSpPr>
          <p:cNvPr id="13" name="TextBox 12">
            <a:extLst>
              <a:ext uri="{FF2B5EF4-FFF2-40B4-BE49-F238E27FC236}">
                <a16:creationId xmlns:a16="http://schemas.microsoft.com/office/drawing/2014/main" id="{970E464D-A8FC-486E-61E0-F77D4E51CFBF}"/>
              </a:ext>
            </a:extLst>
          </p:cNvPr>
          <p:cNvSpPr txBox="1"/>
          <p:nvPr/>
        </p:nvSpPr>
        <p:spPr>
          <a:xfrm>
            <a:off x="344130" y="1163635"/>
            <a:ext cx="1327354" cy="353943"/>
          </a:xfrm>
          <a:prstGeom prst="rect">
            <a:avLst/>
          </a:prstGeom>
          <a:noFill/>
        </p:spPr>
        <p:txBody>
          <a:bodyPr wrap="square">
            <a:spAutoFit/>
          </a:bodyPr>
          <a:lstStyle/>
          <a:p>
            <a:r>
              <a:rPr lang="en-US" sz="1700" b="1" dirty="0">
                <a:latin typeface="Verdana" panose="020B0604030504040204" pitchFamily="34" charset="0"/>
                <a:ea typeface="Verdana" panose="020B0604030504040204" pitchFamily="34" charset="0"/>
              </a:rPr>
              <a:t>Code:</a:t>
            </a:r>
          </a:p>
        </p:txBody>
      </p:sp>
    </p:spTree>
    <p:extLst>
      <p:ext uri="{BB962C8B-B14F-4D97-AF65-F5344CB8AC3E}">
        <p14:creationId xmlns:p14="http://schemas.microsoft.com/office/powerpoint/2010/main" val="56782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0BCAD-DBE6-B6B9-7356-375E339B8FC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BB98E6C-3E9D-35BB-17AF-AF96D877DD16}"/>
              </a:ext>
            </a:extLst>
          </p:cNvPr>
          <p:cNvSpPr txBox="1"/>
          <p:nvPr/>
        </p:nvSpPr>
        <p:spPr>
          <a:xfrm>
            <a:off x="2979174" y="259068"/>
            <a:ext cx="6233651" cy="461665"/>
          </a:xfrm>
          <a:prstGeom prst="rect">
            <a:avLst/>
          </a:prstGeom>
          <a:noFill/>
        </p:spPr>
        <p:txBody>
          <a:bodyPr wrap="square">
            <a:spAutoFit/>
          </a:bodyPr>
          <a:lstStyle/>
          <a:p>
            <a:r>
              <a:rPr lang="en-US" sz="2400" b="1" dirty="0">
                <a:latin typeface="Montserrat "/>
                <a:ea typeface="Verdana" panose="020B0604030504040204" pitchFamily="34" charset="0"/>
              </a:rPr>
              <a:t>Results:</a:t>
            </a:r>
          </a:p>
        </p:txBody>
      </p:sp>
      <p:pic>
        <p:nvPicPr>
          <p:cNvPr id="3" name="Picture 2">
            <a:extLst>
              <a:ext uri="{FF2B5EF4-FFF2-40B4-BE49-F238E27FC236}">
                <a16:creationId xmlns:a16="http://schemas.microsoft.com/office/drawing/2014/main" id="{F375B31A-EC18-65A6-6C31-8BA018E9D2BD}"/>
              </a:ext>
            </a:extLst>
          </p:cNvPr>
          <p:cNvPicPr>
            <a:picLocks noChangeAspect="1"/>
          </p:cNvPicPr>
          <p:nvPr/>
        </p:nvPicPr>
        <p:blipFill>
          <a:blip r:embed="rId2"/>
          <a:stretch>
            <a:fillRect/>
          </a:stretch>
        </p:blipFill>
        <p:spPr>
          <a:xfrm>
            <a:off x="1266685" y="953729"/>
            <a:ext cx="9256921" cy="5299587"/>
          </a:xfrm>
          <a:prstGeom prst="rect">
            <a:avLst/>
          </a:prstGeom>
        </p:spPr>
      </p:pic>
    </p:spTree>
    <p:extLst>
      <p:ext uri="{BB962C8B-B14F-4D97-AF65-F5344CB8AC3E}">
        <p14:creationId xmlns:p14="http://schemas.microsoft.com/office/powerpoint/2010/main" val="163131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59B9F-3A70-64F5-B8BA-31A38FEC57B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FD1AF7D-9E46-8EFA-24FE-D69101767BC6}"/>
              </a:ext>
            </a:extLst>
          </p:cNvPr>
          <p:cNvSpPr txBox="1"/>
          <p:nvPr/>
        </p:nvSpPr>
        <p:spPr>
          <a:xfrm>
            <a:off x="575186" y="806245"/>
            <a:ext cx="11041627" cy="5355312"/>
          </a:xfrm>
          <a:prstGeom prst="rect">
            <a:avLst/>
          </a:prstGeom>
          <a:noFill/>
        </p:spPr>
        <p:txBody>
          <a:bodyPr wrap="square">
            <a:spAutoFit/>
          </a:bodyPr>
          <a:lstStyle/>
          <a:p>
            <a:r>
              <a:rPr lang="en-US" sz="1800" dirty="0"/>
              <a:t>The image shows a DIY project setup, involving an automated plant irrigation system based on an Arduino microcontroller. Here’s a detailed explanation of the components and their probable functions:</a:t>
            </a:r>
          </a:p>
          <a:p>
            <a:endParaRPr lang="en-US" sz="1800" dirty="0"/>
          </a:p>
          <a:p>
            <a:r>
              <a:rPr lang="en-US" sz="1800" b="1" dirty="0"/>
              <a:t>Arduino Uno (Blue Circuit Board)</a:t>
            </a:r>
            <a:r>
              <a:rPr lang="en-US" sz="1800" dirty="0"/>
              <a:t>:</a:t>
            </a:r>
          </a:p>
          <a:p>
            <a:pPr marL="742950" lvl="1" indent="-285750">
              <a:buFont typeface="Arial" panose="020B0604020202020204" pitchFamily="34" charset="0"/>
              <a:buChar char="•"/>
            </a:pPr>
            <a:r>
              <a:rPr lang="en-US" sz="1800" dirty="0"/>
              <a:t>The central component of the system, this microcontroller is responsible for processing input from sensors and sending commands to other components like the water pump.</a:t>
            </a:r>
          </a:p>
          <a:p>
            <a:pPr marL="742950" lvl="1" indent="-285750">
              <a:buFont typeface="+mj-lt"/>
              <a:buAutoNum type="arabicPeriod"/>
            </a:pPr>
            <a:endParaRPr lang="en-US" sz="1800" dirty="0"/>
          </a:p>
          <a:p>
            <a:r>
              <a:rPr lang="en-US" sz="1800" b="1" dirty="0"/>
              <a:t>Soil Moisture Sensors</a:t>
            </a:r>
            <a:r>
              <a:rPr lang="en-US" sz="1800" dirty="0"/>
              <a:t>:</a:t>
            </a:r>
          </a:p>
          <a:p>
            <a:pPr marL="742950" lvl="1" indent="-285750">
              <a:buFont typeface="Arial" panose="020B0604020202020204" pitchFamily="34" charset="0"/>
              <a:buChar char="•"/>
            </a:pPr>
            <a:r>
              <a:rPr lang="en-US" sz="1800" dirty="0"/>
              <a:t>The probes in the plant pots measure the soil moisture levels. The data is sent to the Arduino, which determines whether the soil is dry and needs watering.</a:t>
            </a:r>
          </a:p>
          <a:p>
            <a:pPr marL="742950" lvl="1" indent="-285750">
              <a:buFont typeface="+mj-lt"/>
              <a:buAutoNum type="arabicPeriod"/>
            </a:pPr>
            <a:endParaRPr lang="en-US" sz="1800" dirty="0"/>
          </a:p>
          <a:p>
            <a:r>
              <a:rPr lang="en-US" sz="1800" b="1" dirty="0"/>
              <a:t>LCD Display</a:t>
            </a:r>
            <a:r>
              <a:rPr lang="en-US" sz="1800" dirty="0"/>
              <a:t>:</a:t>
            </a:r>
          </a:p>
          <a:p>
            <a:pPr marL="742950" lvl="1" indent="-285750">
              <a:buFont typeface="Arial" panose="020B0604020202020204" pitchFamily="34" charset="0"/>
              <a:buChar char="•"/>
            </a:pPr>
            <a:r>
              <a:rPr lang="en-US" sz="1800" dirty="0"/>
              <a:t>This yellow-green screen provides a visual output, possibly showing real-time data such as soil moisture levels, system status, or water pump activity.</a:t>
            </a:r>
          </a:p>
          <a:p>
            <a:pPr marL="742950" lvl="1" indent="-285750">
              <a:buFont typeface="+mj-lt"/>
              <a:buAutoNum type="arabicPeriod"/>
            </a:pPr>
            <a:endParaRPr lang="en-US" sz="1800" dirty="0"/>
          </a:p>
          <a:p>
            <a:r>
              <a:rPr lang="en-US" sz="1800" b="1" dirty="0"/>
              <a:t>Relay Module (Bottom Section with Blue Components)</a:t>
            </a:r>
            <a:r>
              <a:rPr lang="en-US" sz="1800" dirty="0"/>
              <a:t>:</a:t>
            </a:r>
          </a:p>
          <a:p>
            <a:pPr marL="742950" lvl="1" indent="-285750">
              <a:buFont typeface="Arial" panose="020B0604020202020204" pitchFamily="34" charset="0"/>
              <a:buChar char="•"/>
            </a:pPr>
            <a:r>
              <a:rPr lang="en-US" sz="1800" dirty="0"/>
              <a:t>This module acts as a switch for controlling higher voltage devices like water pumps. It allows the Arduino to turn the pump on and off when needed, based on the sensor readings.</a:t>
            </a:r>
          </a:p>
          <a:p>
            <a:pPr marL="457200" lvl="1"/>
            <a:endParaRPr lang="en-US" sz="1800" dirty="0"/>
          </a:p>
        </p:txBody>
      </p:sp>
    </p:spTree>
    <p:extLst>
      <p:ext uri="{BB962C8B-B14F-4D97-AF65-F5344CB8AC3E}">
        <p14:creationId xmlns:p14="http://schemas.microsoft.com/office/powerpoint/2010/main" val="415012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9EB49-560B-6BCB-EFC8-AEF57C878B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6B0F8D-532E-F118-1FEF-4A00C6626669}"/>
              </a:ext>
            </a:extLst>
          </p:cNvPr>
          <p:cNvSpPr txBox="1"/>
          <p:nvPr/>
        </p:nvSpPr>
        <p:spPr>
          <a:xfrm>
            <a:off x="373626" y="1124268"/>
            <a:ext cx="11444748" cy="4247317"/>
          </a:xfrm>
          <a:prstGeom prst="rect">
            <a:avLst/>
          </a:prstGeom>
          <a:noFill/>
        </p:spPr>
        <p:txBody>
          <a:bodyPr wrap="square">
            <a:spAutoFit/>
          </a:bodyPr>
          <a:lstStyle/>
          <a:p>
            <a:r>
              <a:rPr lang="en-US" sz="1800" b="1" dirty="0"/>
              <a:t>Watering System</a:t>
            </a:r>
            <a:r>
              <a:rPr lang="en-US" sz="1800" dirty="0"/>
              <a:t>:</a:t>
            </a:r>
          </a:p>
          <a:p>
            <a:pPr marL="742950" lvl="1" indent="-285750">
              <a:buFont typeface="Arial" panose="020B0604020202020204" pitchFamily="34" charset="0"/>
              <a:buChar char="•"/>
            </a:pPr>
            <a:r>
              <a:rPr lang="en-US" sz="1800" dirty="0"/>
              <a:t>The clear plastic cup and green bottle with tubing suggest a water storage system connected to a small pump. Water flows through the tube to the plants when the Arduino activates the pump, providing automated irrigation.</a:t>
            </a:r>
          </a:p>
          <a:p>
            <a:r>
              <a:rPr lang="en-US" sz="1800" b="1" dirty="0"/>
              <a:t>Power Supply (Phone Charger)</a:t>
            </a:r>
            <a:r>
              <a:rPr lang="en-US" sz="1800" dirty="0"/>
              <a:t>:</a:t>
            </a:r>
          </a:p>
          <a:p>
            <a:pPr marL="742950" lvl="1" indent="-285750">
              <a:buFont typeface="Arial" panose="020B0604020202020204" pitchFamily="34" charset="0"/>
              <a:buChar char="•"/>
            </a:pPr>
            <a:r>
              <a:rPr lang="en-US" sz="1800" dirty="0"/>
              <a:t>The system is powered via an external USB or phone charger, supplying electricity to the Arduino and the connected components.</a:t>
            </a:r>
          </a:p>
          <a:p>
            <a:pPr marL="742950" lvl="1" indent="-285750">
              <a:buFont typeface="+mj-lt"/>
              <a:buAutoNum type="arabicPeriod"/>
            </a:pPr>
            <a:endParaRPr lang="en-US" sz="1800" dirty="0"/>
          </a:p>
          <a:p>
            <a:r>
              <a:rPr lang="en-US" sz="1800" b="1" dirty="0"/>
              <a:t>Other Sensors or Components</a:t>
            </a:r>
            <a:r>
              <a:rPr lang="en-US" sz="1800" dirty="0"/>
              <a:t>:</a:t>
            </a:r>
          </a:p>
          <a:p>
            <a:pPr marL="742950" lvl="1" indent="-285750">
              <a:buFont typeface="Arial" panose="020B0604020202020204" pitchFamily="34" charset="0"/>
              <a:buChar char="•"/>
            </a:pPr>
            <a:r>
              <a:rPr lang="en-US" sz="1800" dirty="0"/>
              <a:t>There are additional modules and wires, which could include sensors for detecting temperature, humidity, or light levels, contributing to a more advanced control system.</a:t>
            </a:r>
          </a:p>
          <a:p>
            <a:pPr marL="742950" lvl="1" indent="-285750">
              <a:buFont typeface="Arial" panose="020B0604020202020204" pitchFamily="34" charset="0"/>
              <a:buChar char="•"/>
            </a:pPr>
            <a:endParaRPr lang="en-US" sz="1800" dirty="0"/>
          </a:p>
          <a:p>
            <a:r>
              <a:rPr lang="en-US" sz="1800" dirty="0"/>
              <a:t>In summary, this project automates plant watering using a microcontroller and sensors, ensuring that the plants are watered only when the soil moisture drops below a certain level. It’s likely designed to be efficient and prevent overwatering, making it ideal for home gardening or agricultural purposes.</a:t>
            </a:r>
          </a:p>
        </p:txBody>
      </p:sp>
    </p:spTree>
    <p:extLst>
      <p:ext uri="{BB962C8B-B14F-4D97-AF65-F5344CB8AC3E}">
        <p14:creationId xmlns:p14="http://schemas.microsoft.com/office/powerpoint/2010/main" val="383765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99D0F-F920-576A-2F42-6AF783E79FE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BA08C55-AD07-BD1C-2AEC-37DBB2A24840}"/>
              </a:ext>
            </a:extLst>
          </p:cNvPr>
          <p:cNvSpPr txBox="1"/>
          <p:nvPr/>
        </p:nvSpPr>
        <p:spPr>
          <a:xfrm>
            <a:off x="2979174" y="259068"/>
            <a:ext cx="6233651" cy="461665"/>
          </a:xfrm>
          <a:prstGeom prst="rect">
            <a:avLst/>
          </a:prstGeom>
          <a:noFill/>
        </p:spPr>
        <p:txBody>
          <a:bodyPr wrap="square">
            <a:spAutoFit/>
          </a:bodyPr>
          <a:lstStyle/>
          <a:p>
            <a:r>
              <a:rPr lang="en-US" sz="2400" b="1" dirty="0">
                <a:latin typeface="Montserrat "/>
                <a:ea typeface="Verdana" panose="020B0604030504040204" pitchFamily="34" charset="0"/>
              </a:rPr>
              <a:t>Readings: </a:t>
            </a:r>
          </a:p>
        </p:txBody>
      </p:sp>
      <p:pic>
        <p:nvPicPr>
          <p:cNvPr id="4" name="Picture 3">
            <a:extLst>
              <a:ext uri="{FF2B5EF4-FFF2-40B4-BE49-F238E27FC236}">
                <a16:creationId xmlns:a16="http://schemas.microsoft.com/office/drawing/2014/main" id="{1DDA11A4-8BDB-9541-C8BB-9231A0EA9188}"/>
              </a:ext>
            </a:extLst>
          </p:cNvPr>
          <p:cNvPicPr>
            <a:picLocks noChangeAspect="1"/>
          </p:cNvPicPr>
          <p:nvPr/>
        </p:nvPicPr>
        <p:blipFill>
          <a:blip r:embed="rId2"/>
          <a:stretch>
            <a:fillRect/>
          </a:stretch>
        </p:blipFill>
        <p:spPr>
          <a:xfrm>
            <a:off x="1513897" y="974880"/>
            <a:ext cx="8660715" cy="5624052"/>
          </a:xfrm>
          <a:prstGeom prst="rect">
            <a:avLst/>
          </a:prstGeom>
        </p:spPr>
      </p:pic>
    </p:spTree>
    <p:extLst>
      <p:ext uri="{BB962C8B-B14F-4D97-AF65-F5344CB8AC3E}">
        <p14:creationId xmlns:p14="http://schemas.microsoft.com/office/powerpoint/2010/main" val="119917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DE69-A387-4CF2-3AAA-D0B72BDCAC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4061A2-EE03-E373-6055-AAAAAABBD1BE}"/>
              </a:ext>
            </a:extLst>
          </p:cNvPr>
          <p:cNvSpPr txBox="1"/>
          <p:nvPr/>
        </p:nvSpPr>
        <p:spPr>
          <a:xfrm>
            <a:off x="373626" y="878462"/>
            <a:ext cx="11444748" cy="5632311"/>
          </a:xfrm>
          <a:prstGeom prst="rect">
            <a:avLst/>
          </a:prstGeom>
          <a:noFill/>
        </p:spPr>
        <p:txBody>
          <a:bodyPr wrap="square">
            <a:spAutoFit/>
          </a:bodyPr>
          <a:lstStyle/>
          <a:p>
            <a:r>
              <a:rPr lang="en-US" sz="1800" dirty="0"/>
              <a:t>This image shows a smartphone displaying data from a </a:t>
            </a:r>
            <a:r>
              <a:rPr lang="en-US" sz="1800" b="1" dirty="0"/>
              <a:t>smart farming system</a:t>
            </a:r>
            <a:r>
              <a:rPr lang="en-US" sz="1800" dirty="0"/>
              <a:t>. It seems to be an interface connected to the </a:t>
            </a:r>
            <a:r>
              <a:rPr lang="en-US" sz="1800" b="1" dirty="0"/>
              <a:t>Arduino-based automated irrigation system</a:t>
            </a:r>
            <a:r>
              <a:rPr lang="en-US" sz="1800" dirty="0"/>
              <a:t> shown earlier, possibly via a Wi-Fi module. Here's an analysis of the key aspects:</a:t>
            </a:r>
          </a:p>
          <a:p>
            <a:endParaRPr lang="en-US" sz="1800" dirty="0"/>
          </a:p>
          <a:p>
            <a:r>
              <a:rPr lang="en-US" sz="1800" b="1" dirty="0"/>
              <a:t>Wi-Fi-Based Smart Farming System</a:t>
            </a:r>
            <a:r>
              <a:rPr lang="en-US" sz="1800" dirty="0"/>
              <a:t>:</a:t>
            </a:r>
          </a:p>
          <a:p>
            <a:pPr marL="457200" lvl="1"/>
            <a:r>
              <a:rPr lang="en-US" sz="1800" dirty="0"/>
              <a:t>The header on the screen says “SMART WIFI BASED FARMING,” indicating that this system can be monitored or controlled remotely through a Wi-Fi network.</a:t>
            </a:r>
          </a:p>
          <a:p>
            <a:pPr marL="457200" lvl="1"/>
            <a:endParaRPr lang="en-US" sz="1800" dirty="0"/>
          </a:p>
          <a:p>
            <a:r>
              <a:rPr lang="en-US" sz="1800" b="1" dirty="0"/>
              <a:t>Sensor Data</a:t>
            </a:r>
            <a:r>
              <a:rPr lang="en-US" sz="1800" dirty="0"/>
              <a:t>: </a:t>
            </a:r>
          </a:p>
          <a:p>
            <a:r>
              <a:rPr lang="en-US" sz="1800" dirty="0"/>
              <a:t>        The phone screen displays real-time data from the sensors connected to the system, including:</a:t>
            </a:r>
          </a:p>
          <a:p>
            <a:endParaRPr lang="en-US" sz="1800" dirty="0"/>
          </a:p>
          <a:p>
            <a:pPr marL="742950" lvl="1" indent="-285750">
              <a:buFont typeface="Arial" panose="020B0604020202020204" pitchFamily="34" charset="0"/>
              <a:buChar char="•"/>
            </a:pPr>
            <a:r>
              <a:rPr lang="en-US" sz="1800" b="1" dirty="0"/>
              <a:t>Moisture Level</a:t>
            </a:r>
            <a:r>
              <a:rPr lang="en-US" sz="1800" dirty="0"/>
              <a:t>: Currently showing low soil moisture at 2%.</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800" b="1" dirty="0"/>
              <a:t>Light Levels (LDR)</a:t>
            </a:r>
            <a:r>
              <a:rPr lang="en-US" sz="1800" dirty="0"/>
              <a:t>: This is a reading from a light-dependent resistor (LDR) sensor measuring ambient light.</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800" b="1" dirty="0"/>
              <a:t>Humidity</a:t>
            </a:r>
            <a:r>
              <a:rPr lang="en-US" sz="1800" dirty="0"/>
              <a:t>: The humidity in the environment is displayed at around 69-70%.</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800" b="1" dirty="0"/>
              <a:t>Temperature</a:t>
            </a:r>
            <a:r>
              <a:rPr lang="en-US" sz="1800" dirty="0"/>
              <a:t>: The ambient temperature is reported as 23°C.</a:t>
            </a:r>
          </a:p>
          <a:p>
            <a:pPr marL="457200" lvl="1"/>
            <a:endParaRPr lang="en-US" sz="1800" dirty="0"/>
          </a:p>
        </p:txBody>
      </p:sp>
    </p:spTree>
    <p:extLst>
      <p:ext uri="{BB962C8B-B14F-4D97-AF65-F5344CB8AC3E}">
        <p14:creationId xmlns:p14="http://schemas.microsoft.com/office/powerpoint/2010/main" val="211816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905784" y="1270748"/>
            <a:ext cx="10609940" cy="941509"/>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300" b="0" i="0" u="none" strike="noStrike" cap="none" dirty="0">
                  <a:solidFill>
                    <a:schemeClr val="lt1"/>
                  </a:solidFill>
                  <a:latin typeface="Verdana"/>
                  <a:ea typeface="Verdana"/>
                  <a:cs typeface="Verdana"/>
                  <a:sym typeface="Verdana"/>
                </a:rPr>
                <a:t>BU21EECE0100446</a:t>
              </a:r>
              <a:endParaRPr sz="1300"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P. Vishnu Vardhan Reddy</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876285" y="2955687"/>
            <a:ext cx="10609940" cy="941509"/>
            <a:chOff x="905784" y="1349404"/>
            <a:chExt cx="10609940" cy="941509"/>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349404"/>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3600"/>
              </a:pPr>
              <a:r>
                <a:rPr lang="en-US" sz="1300" b="0" i="0" u="none" strike="noStrike" cap="none" dirty="0">
                  <a:solidFill>
                    <a:schemeClr val="lt1"/>
                  </a:solidFill>
                  <a:latin typeface="Verdana"/>
                  <a:ea typeface="Verdana"/>
                  <a:cs typeface="Verdana"/>
                  <a:sym typeface="Verdana"/>
                </a:rPr>
                <a:t>BU21EECE0100265</a:t>
              </a:r>
              <a:endParaRPr lang="en-US" sz="13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err="1">
                  <a:solidFill>
                    <a:schemeClr val="lt1"/>
                  </a:solidFill>
                  <a:latin typeface="Verdana"/>
                  <a:ea typeface="Verdana"/>
                  <a:cs typeface="Verdana"/>
                  <a:sym typeface="Verdana"/>
                </a:rPr>
                <a:t>Samarjeet</a:t>
              </a:r>
              <a:r>
                <a:rPr lang="en-US" sz="1800" b="0" i="0" u="none" strike="noStrike" cap="none" dirty="0">
                  <a:solidFill>
                    <a:schemeClr val="lt1"/>
                  </a:solidFill>
                  <a:latin typeface="Verdana"/>
                  <a:ea typeface="Verdana"/>
                  <a:cs typeface="Verdana"/>
                  <a:sym typeface="Verdana"/>
                </a:rPr>
                <a:t> Kumar</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05784" y="4710943"/>
            <a:ext cx="10609940" cy="941509"/>
            <a:chOff x="905784" y="1270748"/>
            <a:chExt cx="10609940" cy="941509"/>
          </a:xfrm>
        </p:grpSpPr>
        <p:sp>
          <p:nvSpPr>
            <p:cNvPr id="23" name="Google Shape;120;p76">
              <a:extLst>
                <a:ext uri="{FF2B5EF4-FFF2-40B4-BE49-F238E27FC236}">
                  <a16:creationId xmlns:a16="http://schemas.microsoft.com/office/drawing/2014/main" id="{71E47BAB-A39F-C1CD-E15C-652105F1F1DE}"/>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lang="en-US" sz="1300" b="0" i="0" u="none" strike="noStrike" cap="none" dirty="0">
                <a:solidFill>
                  <a:schemeClr val="lt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3600"/>
                <a:buFont typeface="Arial"/>
                <a:buNone/>
              </a:pPr>
              <a:r>
                <a:rPr lang="en-US" sz="1300" b="0" i="0" u="none" strike="noStrike" cap="none" dirty="0">
                  <a:solidFill>
                    <a:schemeClr val="lt1"/>
                  </a:solidFill>
                  <a:latin typeface="Verdana"/>
                  <a:ea typeface="Verdana"/>
                  <a:cs typeface="Verdana"/>
                  <a:sym typeface="Verdana"/>
                </a:rPr>
                <a:t>BU21EECE0100495</a:t>
              </a:r>
            </a:p>
            <a:p>
              <a:pPr marL="0" marR="0" lvl="0" indent="0" algn="ctr" rtl="0">
                <a:lnSpc>
                  <a:spcPct val="100000"/>
                </a:lnSpc>
                <a:spcBef>
                  <a:spcPts val="0"/>
                </a:spcBef>
                <a:spcAft>
                  <a:spcPts val="0"/>
                </a:spcAft>
                <a:buClr>
                  <a:srgbClr val="000000"/>
                </a:buClr>
                <a:buSzPts val="3600"/>
                <a:buFont typeface="Arial"/>
                <a:buNone/>
              </a:pPr>
              <a:endParaRPr lang="en-US" sz="900"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Ravindra </a:t>
              </a:r>
              <a:r>
                <a:rPr lang="en-US" sz="1800" b="0" i="0" u="none" strike="noStrike" cap="none" dirty="0" err="1">
                  <a:solidFill>
                    <a:schemeClr val="lt1"/>
                  </a:solidFill>
                  <a:latin typeface="Verdana"/>
                  <a:ea typeface="Verdana"/>
                  <a:cs typeface="Verdana"/>
                  <a:sym typeface="Verdana"/>
                </a:rPr>
                <a:t>Ganni</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3" name="Picture 2">
            <a:extLst>
              <a:ext uri="{FF2B5EF4-FFF2-40B4-BE49-F238E27FC236}">
                <a16:creationId xmlns:a16="http://schemas.microsoft.com/office/drawing/2014/main" id="{8A9566D8-CD60-1F77-89BB-B26D76359F47}"/>
              </a:ext>
            </a:extLst>
          </p:cNvPr>
          <p:cNvPicPr>
            <a:picLocks noChangeAspect="1"/>
          </p:cNvPicPr>
          <p:nvPr/>
        </p:nvPicPr>
        <p:blipFill>
          <a:blip r:embed="rId5"/>
          <a:stretch>
            <a:fillRect/>
          </a:stretch>
        </p:blipFill>
        <p:spPr>
          <a:xfrm>
            <a:off x="822408" y="4273361"/>
            <a:ext cx="1324665" cy="1448419"/>
          </a:xfrm>
          <a:prstGeom prst="rect">
            <a:avLst/>
          </a:prstGeom>
        </p:spPr>
      </p:pic>
      <p:pic>
        <p:nvPicPr>
          <p:cNvPr id="5" name="Picture 4">
            <a:extLst>
              <a:ext uri="{FF2B5EF4-FFF2-40B4-BE49-F238E27FC236}">
                <a16:creationId xmlns:a16="http://schemas.microsoft.com/office/drawing/2014/main" id="{EF70CCF5-7D9F-1E28-5073-CB19A2F60132}"/>
              </a:ext>
            </a:extLst>
          </p:cNvPr>
          <p:cNvPicPr>
            <a:picLocks noChangeAspect="1"/>
          </p:cNvPicPr>
          <p:nvPr/>
        </p:nvPicPr>
        <p:blipFill>
          <a:blip r:embed="rId6"/>
          <a:stretch>
            <a:fillRect/>
          </a:stretch>
        </p:blipFill>
        <p:spPr>
          <a:xfrm>
            <a:off x="848004" y="1197433"/>
            <a:ext cx="1331937" cy="1271075"/>
          </a:xfrm>
          <a:prstGeom prst="rect">
            <a:avLst/>
          </a:prstGeom>
        </p:spPr>
      </p:pic>
      <p:pic>
        <p:nvPicPr>
          <p:cNvPr id="6" name="Picture 5">
            <a:extLst>
              <a:ext uri="{FF2B5EF4-FFF2-40B4-BE49-F238E27FC236}">
                <a16:creationId xmlns:a16="http://schemas.microsoft.com/office/drawing/2014/main" id="{EE58E9DD-D7E5-8DCA-22C1-F23C213C0882}"/>
              </a:ext>
            </a:extLst>
          </p:cNvPr>
          <p:cNvPicPr>
            <a:picLocks noChangeAspect="1"/>
          </p:cNvPicPr>
          <p:nvPr/>
        </p:nvPicPr>
        <p:blipFill>
          <a:blip r:embed="rId7"/>
          <a:stretch>
            <a:fillRect/>
          </a:stretch>
        </p:blipFill>
        <p:spPr>
          <a:xfrm>
            <a:off x="818311" y="2784923"/>
            <a:ext cx="1295552" cy="11720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1CFE-91FF-50C7-B867-EFB9AC9859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784989-A66E-2D04-F756-3CC6F1D71CAD}"/>
              </a:ext>
            </a:extLst>
          </p:cNvPr>
          <p:cNvSpPr txBox="1"/>
          <p:nvPr/>
        </p:nvSpPr>
        <p:spPr>
          <a:xfrm>
            <a:off x="373626" y="1084939"/>
            <a:ext cx="11444748" cy="5078313"/>
          </a:xfrm>
          <a:prstGeom prst="rect">
            <a:avLst/>
          </a:prstGeom>
          <a:noFill/>
        </p:spPr>
        <p:txBody>
          <a:bodyPr wrap="square">
            <a:spAutoFit/>
          </a:bodyPr>
          <a:lstStyle/>
          <a:p>
            <a:r>
              <a:rPr lang="en-US" sz="1800" b="1" dirty="0"/>
              <a:t>Status Messages</a:t>
            </a:r>
            <a:r>
              <a:rPr lang="en-US" sz="1800" dirty="0"/>
              <a:t>:</a:t>
            </a:r>
          </a:p>
          <a:p>
            <a:endParaRPr lang="en-US" sz="1800" dirty="0"/>
          </a:p>
          <a:p>
            <a:pPr marL="742950" lvl="1" indent="-285750">
              <a:buFont typeface="Arial" panose="020B0604020202020204" pitchFamily="34" charset="0"/>
              <a:buChar char="•"/>
            </a:pPr>
            <a:r>
              <a:rPr lang="en-US" sz="1800" dirty="0"/>
              <a:t>The system is showing the message </a:t>
            </a:r>
            <a:r>
              <a:rPr lang="en-US" sz="1800" b="1" dirty="0"/>
              <a:t>"NOT RAINING"</a:t>
            </a:r>
            <a:r>
              <a:rPr lang="en-US" sz="1800" dirty="0"/>
              <a:t>, which could indicate there is no rainfall detected, potentially from a rain sensor.</a:t>
            </a:r>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sz="1800" dirty="0"/>
              <a:t>It provides information on whether the system is operating normally or if it needs to activate based on the data.</a:t>
            </a:r>
          </a:p>
          <a:p>
            <a:pPr marL="457200" lvl="1"/>
            <a:endParaRPr lang="en-US" sz="1800" dirty="0"/>
          </a:p>
          <a:p>
            <a:r>
              <a:rPr lang="en-US" sz="1800" b="1" dirty="0"/>
              <a:t>Server Connected</a:t>
            </a:r>
            <a:r>
              <a:rPr lang="en-US" sz="1800" dirty="0"/>
              <a:t>:</a:t>
            </a:r>
          </a:p>
          <a:p>
            <a:endParaRPr lang="en-US" sz="1800" dirty="0"/>
          </a:p>
          <a:p>
            <a:pPr marL="742950" lvl="1" indent="-285750">
              <a:buFont typeface="Arial" panose="020B0604020202020204" pitchFamily="34" charset="0"/>
              <a:buChar char="•"/>
            </a:pPr>
            <a:r>
              <a:rPr lang="en-US" sz="1800" dirty="0"/>
              <a:t>The message at the top of the screen confirms that the phone is connected to a server through the IP address shown, possibly hosting the data from the system.</a:t>
            </a:r>
          </a:p>
          <a:p>
            <a:pPr marL="457200" lvl="1"/>
            <a:endParaRPr lang="en-US" sz="1800" dirty="0"/>
          </a:p>
          <a:p>
            <a:pPr marL="457200" lvl="1"/>
            <a:endParaRPr lang="en-US" sz="1800" dirty="0"/>
          </a:p>
          <a:p>
            <a:r>
              <a:rPr lang="en-US" sz="1800" dirty="0"/>
              <a:t>In conclusion, this setup uses a Wi-Fi module to allow remote monitoring of the farming system, making it easy for the user to observe key environmental data like soil moisture, light, humidity, and temperature. This enhances the efficiency of the irrigation system by responding to real-time conditions.</a:t>
            </a:r>
          </a:p>
          <a:p>
            <a:endParaRPr lang="en-US" sz="1800" dirty="0"/>
          </a:p>
        </p:txBody>
      </p:sp>
    </p:spTree>
    <p:extLst>
      <p:ext uri="{BB962C8B-B14F-4D97-AF65-F5344CB8AC3E}">
        <p14:creationId xmlns:p14="http://schemas.microsoft.com/office/powerpoint/2010/main" val="401098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7057E-A54B-4D2B-E03B-B2B362FCB37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F01A15-E8E8-ECCD-3293-C93B2E117562}"/>
              </a:ext>
            </a:extLst>
          </p:cNvPr>
          <p:cNvSpPr txBox="1"/>
          <p:nvPr/>
        </p:nvSpPr>
        <p:spPr>
          <a:xfrm>
            <a:off x="3982065" y="268862"/>
            <a:ext cx="2113935" cy="461665"/>
          </a:xfrm>
          <a:prstGeom prst="rect">
            <a:avLst/>
          </a:prstGeom>
          <a:noFill/>
        </p:spPr>
        <p:txBody>
          <a:bodyPr wrap="square">
            <a:spAutoFit/>
          </a:bodyPr>
          <a:lstStyle/>
          <a:p>
            <a:r>
              <a:rPr lang="en-US" sz="2400" b="1" dirty="0">
                <a:latin typeface="Montserrat "/>
              </a:rPr>
              <a:t>References:</a:t>
            </a:r>
          </a:p>
        </p:txBody>
      </p:sp>
      <p:sp>
        <p:nvSpPr>
          <p:cNvPr id="3" name="TextBox 2">
            <a:extLst>
              <a:ext uri="{FF2B5EF4-FFF2-40B4-BE49-F238E27FC236}">
                <a16:creationId xmlns:a16="http://schemas.microsoft.com/office/drawing/2014/main" id="{FE670567-4C0A-0B0A-5C11-40FEE77D8B15}"/>
              </a:ext>
            </a:extLst>
          </p:cNvPr>
          <p:cNvSpPr txBox="1"/>
          <p:nvPr/>
        </p:nvSpPr>
        <p:spPr>
          <a:xfrm>
            <a:off x="540774" y="889843"/>
            <a:ext cx="11110452" cy="5078313"/>
          </a:xfrm>
          <a:prstGeom prst="rect">
            <a:avLst/>
          </a:prstGeom>
          <a:noFill/>
        </p:spPr>
        <p:txBody>
          <a:bodyPr wrap="square" rtlCol="0">
            <a:spAutoFit/>
          </a:bodyPr>
          <a:lstStyle/>
          <a:p>
            <a:pPr marL="285750" indent="-285750">
              <a:buFont typeface="Arial" panose="020B0604020202020204" pitchFamily="34" charset="0"/>
              <a:buChar char="•"/>
            </a:pPr>
            <a:r>
              <a:rPr lang="en-IN" sz="1800" b="1" dirty="0"/>
              <a:t>T. M. Fernandez, A. Rajesh, “Smart Irrigation System using IoT,”</a:t>
            </a:r>
            <a:r>
              <a:rPr lang="en-IN" sz="1800" dirty="0"/>
              <a:t> International Research Journal of </a:t>
            </a:r>
            <a:r>
              <a:rPr lang="en-US" sz="1800" dirty="0"/>
              <a:t>Engineering and Technology (IRJET), 2019 – A paper explaining smart irrigation using IoT for real-time monitoring and automation.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Y. K. Meena, "IoT Based Automatic Irrigation System,"</a:t>
            </a:r>
            <a:r>
              <a:rPr lang="en-US" sz="1800" dirty="0"/>
              <a:t> </a:t>
            </a:r>
            <a:r>
              <a:rPr lang="en-US" sz="1800" i="1" dirty="0"/>
              <a:t>International Journal of Scientific &amp; Technology Research</a:t>
            </a:r>
            <a:r>
              <a:rPr lang="en-US" sz="1800" dirty="0"/>
              <a:t> (IJSTR), 2019 – Discusses the implementation of IoT for automatic irrigation using sensor networks.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IN" sz="1800" b="1" dirty="0"/>
              <a:t>K. A. Patel, A. S. Agrawal, “IoT based Smart Agriculture System,”</a:t>
            </a:r>
            <a:r>
              <a:rPr lang="en-IN" sz="1800" dirty="0"/>
              <a:t> </a:t>
            </a:r>
            <a:r>
              <a:rPr lang="en-IN" sz="1800" i="1" dirty="0"/>
              <a:t>International Journal of Computer Applications</a:t>
            </a:r>
            <a:r>
              <a:rPr lang="en-IN" sz="1800" dirty="0"/>
              <a:t> (IJCA), 2018 – Focuses on precision farming and environmental monitoring using IoT.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IN" sz="1800" b="1" dirty="0"/>
              <a:t>R. Gutiérrez et al., “Automated Irrigation System Using a Wireless Sensor Network and GPRS Module,”</a:t>
            </a:r>
            <a:r>
              <a:rPr lang="en-IN" sz="1800" dirty="0"/>
              <a:t> </a:t>
            </a:r>
            <a:r>
              <a:rPr lang="en-IN" sz="1800" i="1" dirty="0"/>
              <a:t>IEEE Transactions on Instrumentation and Measurement</a:t>
            </a:r>
            <a:r>
              <a:rPr lang="en-IN" sz="1800" dirty="0"/>
              <a:t>, 2014 – Discusses the application of wireless sensor networks for automated irrigation in agriculture.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IN" sz="1800" b="1" dirty="0"/>
              <a:t>M. Saraf, P. </a:t>
            </a:r>
            <a:r>
              <a:rPr lang="en-IN" sz="1800" b="1" dirty="0" err="1"/>
              <a:t>Gawali</a:t>
            </a:r>
            <a:r>
              <a:rPr lang="en-IN" sz="1800" b="1" dirty="0"/>
              <a:t>, “IoT Based Smart Irrigation Monitoring and Controlling System,”</a:t>
            </a:r>
            <a:r>
              <a:rPr lang="en-IN" sz="1800" dirty="0"/>
              <a:t> </a:t>
            </a:r>
            <a:r>
              <a:rPr lang="en-IN" sz="1800" i="1" dirty="0"/>
              <a:t>International Journal of Computer Applications</a:t>
            </a:r>
            <a:r>
              <a:rPr lang="en-IN" sz="1800" dirty="0"/>
              <a:t> (IJCA), 2017 – Describes an IoT-based system for monitoring and controlling irrigation remotely using sensors.</a:t>
            </a:r>
            <a:endParaRPr lang="en-US" sz="1800" dirty="0"/>
          </a:p>
        </p:txBody>
      </p:sp>
    </p:spTree>
    <p:extLst>
      <p:ext uri="{BB962C8B-B14F-4D97-AF65-F5344CB8AC3E}">
        <p14:creationId xmlns:p14="http://schemas.microsoft.com/office/powerpoint/2010/main" val="3429724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1600" dirty="0">
                <a:effectLst/>
                <a:latin typeface="+mj-lt"/>
                <a:ea typeface="Calibri" panose="020F0502020204030204" pitchFamily="34" charset="0"/>
              </a:rPr>
              <a:t>IoT is making agriculture smarter and more efficient. Smart farming is realized through the use of IoT technologies in enhancing farming practices through ways of automation and precise monitoring. IoT sensors are part of this change because they help in providing real-time information about agricultural fields critical in making informed decisions and efficient management of resources. The principal idea of using IoT in agriculture is increasing crop yield through proper monitoring of environmental factors.</a:t>
            </a:r>
          </a:p>
          <a:p>
            <a:pPr marL="285750" marR="0" lvl="0" indent="-285750" rtl="0">
              <a:lnSpc>
                <a:spcPct val="100000"/>
              </a:lnSpc>
              <a:spcBef>
                <a:spcPts val="0"/>
              </a:spcBef>
              <a:spcAft>
                <a:spcPts val="0"/>
              </a:spcAft>
              <a:buFont typeface="Arial" panose="020B0604020202020204" pitchFamily="34" charset="0"/>
              <a:buChar char="•"/>
            </a:pPr>
            <a:endParaRPr lang="en-US" sz="1600" dirty="0"/>
          </a:p>
          <a:p>
            <a:pPr marL="285750" marR="0" lvl="0" indent="-285750" rtl="0">
              <a:lnSpc>
                <a:spcPct val="100000"/>
              </a:lnSpc>
              <a:spcBef>
                <a:spcPts val="0"/>
              </a:spcBef>
              <a:spcAft>
                <a:spcPts val="0"/>
              </a:spcAft>
              <a:buFont typeface="Arial" panose="020B0604020202020204" pitchFamily="34" charset="0"/>
              <a:buChar char="•"/>
            </a:pPr>
            <a:r>
              <a:rPr lang="en-US" sz="1600" dirty="0"/>
              <a:t>The continuous flow of data from IoT sensors provides farmers with real-time insights into the conditions of their fields. This real-time information is crucial for making informed decisions on critical aspects like irrigation scheduling, fertilizer application, and pest control. By using this data, farmers can intervene precisely when needed, reducing resource wastage and ensuring that crops are nurtured in the best possible environment. This leads to healthier crops and improved productivity.</a:t>
            </a:r>
          </a:p>
          <a:p>
            <a:pPr marL="285750" marR="0" lvl="0" indent="-285750" rtl="0">
              <a:lnSpc>
                <a:spcPct val="100000"/>
              </a:lnSpc>
              <a:spcBef>
                <a:spcPts val="0"/>
              </a:spcBef>
              <a:spcAft>
                <a:spcPts val="0"/>
              </a:spcAft>
              <a:buFont typeface="Arial" panose="020B0604020202020204" pitchFamily="34" charset="0"/>
              <a:buChar char="•"/>
            </a:pPr>
            <a:endParaRPr lang="en-US" sz="1600" dirty="0"/>
          </a:p>
          <a:p>
            <a:pPr marL="285750" marR="0" lvl="0" indent="-285750" rtl="0">
              <a:lnSpc>
                <a:spcPct val="100000"/>
              </a:lnSpc>
              <a:spcBef>
                <a:spcPts val="0"/>
              </a:spcBef>
              <a:spcAft>
                <a:spcPts val="0"/>
              </a:spcAft>
              <a:buFont typeface="Arial" panose="020B0604020202020204" pitchFamily="34" charset="0"/>
              <a:buChar char="•"/>
            </a:pPr>
            <a:r>
              <a:rPr lang="en-US" sz="1600" dirty="0"/>
              <a:t>The integration of imaging technologies with IoT devices, such as those interfaced with the CC3200 chip, adds another layer of sophistication to smart agriculture. For instance, cameras connected to IoT systems can capture images of the agricultural field and transmit them to the farmer's mobile phone via Wi-Fi. This real-time visual monitoring allows farmers to remotely inspect their fields, detect potential issues like pest infestations or disease outbreaks, and take timely remedial actions. This proactive approach helps in maintaining crop health and avoiding significant losses.</a:t>
            </a:r>
          </a:p>
          <a:p>
            <a:pPr marL="285750" marR="0" lvl="0" indent="-285750" rtl="0">
              <a:lnSpc>
                <a:spcPct val="100000"/>
              </a:lnSpc>
              <a:spcBef>
                <a:spcPts val="0"/>
              </a:spcBef>
              <a:spcAft>
                <a:spcPts val="0"/>
              </a:spcAft>
              <a:buFont typeface="Arial" panose="020B0604020202020204" pitchFamily="34" charset="0"/>
              <a:buChar char="•"/>
            </a:pPr>
            <a:endParaRPr lang="en-US" sz="1600" dirty="0"/>
          </a:p>
          <a:p>
            <a:pPr marL="285750" marR="0" lvl="0" indent="-285750" rtl="0">
              <a:lnSpc>
                <a:spcPct val="100000"/>
              </a:lnSpc>
              <a:spcBef>
                <a:spcPts val="0"/>
              </a:spcBef>
              <a:spcAft>
                <a:spcPts val="0"/>
              </a:spcAft>
              <a:buFont typeface="Arial" panose="020B0604020202020204" pitchFamily="34" charset="0"/>
              <a:buChar char="•"/>
            </a:pPr>
            <a:r>
              <a:rPr lang="en-US" sz="1600" dirty="0"/>
              <a:t>IoT technology is at the forefront of promoting precision farming, where the focus is on optimizing resource use and minimizing waste. By providing farmers with detailed and accurate information about their crops and fields, IoT systems like the CC3200 chip enable more sustainable farming practices. This not only helps in achieving better yields but also contributes to the long-term sustainability of agriculture by ensuring that resources are used efficiently and that environmental impact is minimized.</a:t>
            </a:r>
            <a:endParaRPr lang="en-IN" sz="1600"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b="1" dirty="0">
                <a:latin typeface="Montserrat" panose="00000500000000000000" pitchFamily="2" charset="0"/>
              </a:rPr>
              <a:t>Abstract</a:t>
            </a:r>
            <a:endParaRPr sz="2000" b="1" dirty="0">
              <a:latin typeface="Montserrat" panose="00000500000000000000" pitchFamily="2" charset="0"/>
            </a:endParaRPr>
          </a:p>
        </p:txBody>
      </p:sp>
    </p:spTree>
    <p:extLst>
      <p:ext uri="{BB962C8B-B14F-4D97-AF65-F5344CB8AC3E}">
        <p14:creationId xmlns:p14="http://schemas.microsoft.com/office/powerpoint/2010/main" val="323471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609600" y="25072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609600" y="927242"/>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1384995"/>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Optimize Resource Utilization</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Enhance Crop Productivity</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Real-time Monitoring</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Reduce Environmental Impact</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Increase Farm Profitability</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TextBox 3">
            <a:extLst>
              <a:ext uri="{FF2B5EF4-FFF2-40B4-BE49-F238E27FC236}">
                <a16:creationId xmlns:a16="http://schemas.microsoft.com/office/drawing/2014/main" id="{3FE0D14A-0D29-F1B9-F3E7-73FB074E8301}"/>
              </a:ext>
            </a:extLst>
          </p:cNvPr>
          <p:cNvSpPr txBox="1"/>
          <p:nvPr/>
        </p:nvSpPr>
        <p:spPr>
          <a:xfrm>
            <a:off x="740031" y="1207648"/>
            <a:ext cx="10254737" cy="1815882"/>
          </a:xfrm>
          <a:prstGeom prst="rect">
            <a:avLst/>
          </a:prstGeom>
          <a:noFill/>
        </p:spPr>
        <p:txBody>
          <a:bodyPr wrap="square">
            <a:spAutoFit/>
          </a:bodyPr>
          <a:lstStyle/>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The objective of an IoT-based smart agriculture system is to design and implement a technology-driven framework that utilizes IoT devices and sensors to monitor and manage agricultural processes in real-time. The system aims to optimize resource usage, enhance crop productivity, and improve decision-making by providing farmers with accurate, real-time data on critical environmental parameters such as temperature, humidity, soil moisture, and light intensity. By integrating automation, remote monitoring, and data analytics, the project seeks to achieve precision farming, reduce resource wastage, and promote sustainable agricultural practices, ultimately leading to higher crop yields and improved farm management efficiency.</a:t>
            </a:r>
          </a:p>
        </p:txBody>
      </p:sp>
      <p:pic>
        <p:nvPicPr>
          <p:cNvPr id="1026" name="Picture 2" descr="What is Smart Farming? It's The Future of Agriculture">
            <a:extLst>
              <a:ext uri="{FF2B5EF4-FFF2-40B4-BE49-F238E27FC236}">
                <a16:creationId xmlns:a16="http://schemas.microsoft.com/office/drawing/2014/main" id="{E791354F-7CFF-BFE0-0209-10371DE31D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9342" y="3419185"/>
            <a:ext cx="3377381" cy="255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4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46478517-6805-1ED4-BEA0-65C1B2B7DA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BDFB715-8E11-74B2-3F07-C5C2B3F1F463}"/>
              </a:ext>
            </a:extLst>
          </p:cNvPr>
          <p:cNvPicPr>
            <a:picLocks noChangeAspect="1"/>
          </p:cNvPicPr>
          <p:nvPr/>
        </p:nvPicPr>
        <p:blipFill>
          <a:blip r:embed="rId3"/>
          <a:stretch>
            <a:fillRect/>
          </a:stretch>
        </p:blipFill>
        <p:spPr>
          <a:xfrm>
            <a:off x="1150795" y="956398"/>
            <a:ext cx="9890409" cy="4945204"/>
          </a:xfrm>
          <a:prstGeom prst="rect">
            <a:avLst/>
          </a:prstGeom>
        </p:spPr>
      </p:pic>
      <p:sp>
        <p:nvSpPr>
          <p:cNvPr id="7" name="TextBox 6">
            <a:extLst>
              <a:ext uri="{FF2B5EF4-FFF2-40B4-BE49-F238E27FC236}">
                <a16:creationId xmlns:a16="http://schemas.microsoft.com/office/drawing/2014/main" id="{090ACB20-903B-FED6-E53B-7A27FA011DA6}"/>
              </a:ext>
            </a:extLst>
          </p:cNvPr>
          <p:cNvSpPr txBox="1"/>
          <p:nvPr/>
        </p:nvSpPr>
        <p:spPr>
          <a:xfrm>
            <a:off x="1986116" y="245806"/>
            <a:ext cx="8573729" cy="461665"/>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Analysis - SWOT</a:t>
            </a:r>
            <a:endParaRPr lang="en-US" sz="2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6361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a:xfrm>
            <a:off x="9522541" y="6492875"/>
            <a:ext cx="2743200" cy="365125"/>
          </a:xfrm>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73866"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526025"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graphicFrame>
        <p:nvGraphicFramePr>
          <p:cNvPr id="7" name="Table 6">
            <a:extLst>
              <a:ext uri="{FF2B5EF4-FFF2-40B4-BE49-F238E27FC236}">
                <a16:creationId xmlns:a16="http://schemas.microsoft.com/office/drawing/2014/main" id="{00282C21-4506-7ABE-E2AD-601B18395B32}"/>
              </a:ext>
            </a:extLst>
          </p:cNvPr>
          <p:cNvGraphicFramePr>
            <a:graphicFrameLocks noGrp="1"/>
          </p:cNvGraphicFramePr>
          <p:nvPr>
            <p:extLst>
              <p:ext uri="{D42A27DB-BD31-4B8C-83A1-F6EECF244321}">
                <p14:modId xmlns:p14="http://schemas.microsoft.com/office/powerpoint/2010/main" val="3943622446"/>
              </p:ext>
            </p:extLst>
          </p:nvPr>
        </p:nvGraphicFramePr>
        <p:xfrm>
          <a:off x="526025" y="726131"/>
          <a:ext cx="11139951" cy="5629485"/>
        </p:xfrm>
        <a:graphic>
          <a:graphicData uri="http://schemas.openxmlformats.org/drawingml/2006/table">
            <a:tbl>
              <a:tblPr firstRow="1" bandRow="1">
                <a:tableStyleId>{487C13AC-C4EB-4B75-A16E-F28B5C2F6171}</a:tableStyleId>
              </a:tblPr>
              <a:tblGrid>
                <a:gridCol w="1873046">
                  <a:extLst>
                    <a:ext uri="{9D8B030D-6E8A-4147-A177-3AD203B41FA5}">
                      <a16:colId xmlns:a16="http://schemas.microsoft.com/office/drawing/2014/main" val="2660731769"/>
                    </a:ext>
                  </a:extLst>
                </a:gridCol>
                <a:gridCol w="1543357">
                  <a:extLst>
                    <a:ext uri="{9D8B030D-6E8A-4147-A177-3AD203B41FA5}">
                      <a16:colId xmlns:a16="http://schemas.microsoft.com/office/drawing/2014/main" val="2440049050"/>
                    </a:ext>
                  </a:extLst>
                </a:gridCol>
                <a:gridCol w="2574516">
                  <a:extLst>
                    <a:ext uri="{9D8B030D-6E8A-4147-A177-3AD203B41FA5}">
                      <a16:colId xmlns:a16="http://schemas.microsoft.com/office/drawing/2014/main" val="206141038"/>
                    </a:ext>
                  </a:extLst>
                </a:gridCol>
                <a:gridCol w="2574516">
                  <a:extLst>
                    <a:ext uri="{9D8B030D-6E8A-4147-A177-3AD203B41FA5}">
                      <a16:colId xmlns:a16="http://schemas.microsoft.com/office/drawing/2014/main" val="393879728"/>
                    </a:ext>
                  </a:extLst>
                </a:gridCol>
                <a:gridCol w="2574516">
                  <a:extLst>
                    <a:ext uri="{9D8B030D-6E8A-4147-A177-3AD203B41FA5}">
                      <a16:colId xmlns:a16="http://schemas.microsoft.com/office/drawing/2014/main" val="3705511948"/>
                    </a:ext>
                  </a:extLst>
                </a:gridCol>
              </a:tblGrid>
              <a:tr h="497796">
                <a:tc>
                  <a:txBody>
                    <a:bodyPr/>
                    <a:lstStyle/>
                    <a:p>
                      <a:r>
                        <a:rPr lang="en-IN" b="1" dirty="0"/>
                        <a:t>Study/Author(s)</a:t>
                      </a:r>
                      <a:endParaRPr lang="en-IN" dirty="0"/>
                    </a:p>
                  </a:txBody>
                  <a:tcPr anchor="ctr">
                    <a:solidFill>
                      <a:schemeClr val="tx2">
                        <a:lumMod val="90000"/>
                      </a:schemeClr>
                    </a:solidFill>
                  </a:tcPr>
                </a:tc>
                <a:tc>
                  <a:txBody>
                    <a:bodyPr/>
                    <a:lstStyle/>
                    <a:p>
                      <a:r>
                        <a:rPr lang="en-IN" b="1" dirty="0"/>
                        <a:t>Year</a:t>
                      </a:r>
                      <a:endParaRPr lang="en-US" b="1" dirty="0"/>
                    </a:p>
                    <a:p>
                      <a:endParaRPr lang="en-IN" b="1" dirty="0"/>
                    </a:p>
                  </a:txBody>
                  <a:tcPr>
                    <a:solidFill>
                      <a:schemeClr val="tx2">
                        <a:lumMod val="90000"/>
                      </a:schemeClr>
                    </a:solidFill>
                  </a:tcPr>
                </a:tc>
                <a:tc>
                  <a:txBody>
                    <a:bodyPr/>
                    <a:lstStyle/>
                    <a:p>
                      <a:r>
                        <a:rPr lang="en-IN" b="1" dirty="0"/>
                        <a:t>Focus/Objective</a:t>
                      </a:r>
                      <a:endParaRPr lang="en-IN" dirty="0"/>
                    </a:p>
                  </a:txBody>
                  <a:tcPr anchor="ctr">
                    <a:solidFill>
                      <a:schemeClr val="tx2">
                        <a:lumMod val="90000"/>
                      </a:schemeClr>
                    </a:solidFill>
                  </a:tcPr>
                </a:tc>
                <a:tc>
                  <a:txBody>
                    <a:bodyPr/>
                    <a:lstStyle/>
                    <a:p>
                      <a:r>
                        <a:rPr lang="en-IN" b="1" dirty="0"/>
                        <a:t>Technologies Used</a:t>
                      </a:r>
                    </a:p>
                  </a:txBody>
                  <a:tcPr>
                    <a:solidFill>
                      <a:schemeClr val="tx2">
                        <a:lumMod val="90000"/>
                      </a:schemeClr>
                    </a:solidFill>
                  </a:tcPr>
                </a:tc>
                <a:tc>
                  <a:txBody>
                    <a:bodyPr/>
                    <a:lstStyle/>
                    <a:p>
                      <a:r>
                        <a:rPr lang="en-IN" b="1" dirty="0"/>
                        <a:t>Key Findings/Contributions</a:t>
                      </a:r>
                    </a:p>
                  </a:txBody>
                  <a:tcPr>
                    <a:solidFill>
                      <a:schemeClr val="tx2">
                        <a:lumMod val="90000"/>
                      </a:schemeClr>
                    </a:solidFill>
                  </a:tcPr>
                </a:tc>
                <a:extLst>
                  <a:ext uri="{0D108BD9-81ED-4DB2-BD59-A6C34878D82A}">
                    <a16:rowId xmlns:a16="http://schemas.microsoft.com/office/drawing/2014/main" val="1137987480"/>
                  </a:ext>
                </a:extLst>
              </a:tr>
              <a:tr h="1112721">
                <a:tc>
                  <a:txBody>
                    <a:bodyPr/>
                    <a:lstStyle/>
                    <a:p>
                      <a:r>
                        <a:rPr lang="en-IN" dirty="0"/>
                        <a:t>Kumar, A. et al.</a:t>
                      </a:r>
                      <a:endParaRPr lang="da-DK" dirty="0"/>
                    </a:p>
                  </a:txBody>
                  <a:tcPr anchor="ctr"/>
                </a:tc>
                <a:tc>
                  <a:txBody>
                    <a:bodyPr/>
                    <a:lstStyle/>
                    <a:p>
                      <a:r>
                        <a:rPr lang="en-IN" dirty="0"/>
                        <a:t>2023</a:t>
                      </a:r>
                    </a:p>
                  </a:txBody>
                  <a:tcPr/>
                </a:tc>
                <a:tc>
                  <a:txBody>
                    <a:bodyPr/>
                    <a:lstStyle/>
                    <a:p>
                      <a:r>
                        <a:rPr lang="en-IN" dirty="0"/>
                        <a:t>IoT, Cloud Computing, Sensors</a:t>
                      </a:r>
                    </a:p>
                  </a:txBody>
                  <a:tcPr/>
                </a:tc>
                <a:tc>
                  <a:txBody>
                    <a:bodyPr/>
                    <a:lstStyle/>
                    <a:p>
                      <a:r>
                        <a:rPr lang="it-IT" dirty="0"/>
                        <a:t>Arduino, soil moisture sensors, Wi-Fi</a:t>
                      </a:r>
                      <a:endParaRPr lang="en-IN" dirty="0"/>
                    </a:p>
                  </a:txBody>
                  <a:tcPr/>
                </a:tc>
                <a:tc>
                  <a:txBody>
                    <a:bodyPr/>
                    <a:lstStyle/>
                    <a:p>
                      <a:r>
                        <a:rPr lang="en-US" dirty="0"/>
                        <a:t>Real-time monitoring of soil moisture, temperature, and humidity using IoT devices, predictive analytics for irrigation management</a:t>
                      </a:r>
                      <a:endParaRPr lang="en-IN" dirty="0"/>
                    </a:p>
                  </a:txBody>
                  <a:tcPr/>
                </a:tc>
                <a:extLst>
                  <a:ext uri="{0D108BD9-81ED-4DB2-BD59-A6C34878D82A}">
                    <a16:rowId xmlns:a16="http://schemas.microsoft.com/office/drawing/2014/main" val="2923168785"/>
                  </a:ext>
                </a:extLst>
              </a:tr>
              <a:tr h="1317695">
                <a:tc>
                  <a:txBody>
                    <a:bodyPr/>
                    <a:lstStyle/>
                    <a:p>
                      <a:r>
                        <a:rPr lang="en-US" dirty="0"/>
                        <a:t>M. Kumar and R. Kaur</a:t>
                      </a:r>
                      <a:endParaRPr lang="en-IN" dirty="0"/>
                    </a:p>
                  </a:txBody>
                  <a:tcPr/>
                </a:tc>
                <a:tc>
                  <a:txBody>
                    <a:bodyPr/>
                    <a:lstStyle/>
                    <a:p>
                      <a:r>
                        <a:rPr lang="en-IN" dirty="0"/>
                        <a:t>2018</a:t>
                      </a:r>
                    </a:p>
                  </a:txBody>
                  <a:tcPr anchor="ctr"/>
                </a:tc>
                <a:tc>
                  <a:txBody>
                    <a:bodyPr/>
                    <a:lstStyle/>
                    <a:p>
                      <a:r>
                        <a:rPr lang="en-IN" dirty="0"/>
                        <a:t>Precision agriculture using IoT</a:t>
                      </a:r>
                    </a:p>
                  </a:txBody>
                  <a:tcPr anchor="ctr"/>
                </a:tc>
                <a:tc>
                  <a:txBody>
                    <a:bodyPr/>
                    <a:lstStyle/>
                    <a:p>
                      <a:r>
                        <a:rPr lang="en-IN" dirty="0"/>
                        <a:t>Raspberry Pi, DHT11, soil sensors</a:t>
                      </a:r>
                    </a:p>
                  </a:txBody>
                  <a:tcPr anchor="ctr"/>
                </a:tc>
                <a:tc>
                  <a:txBody>
                    <a:bodyPr/>
                    <a:lstStyle/>
                    <a:p>
                      <a:r>
                        <a:rPr lang="en-US" dirty="0"/>
                        <a:t>Developed a system for real-time monitoring of temperature, humidity, and soil moisture, leading to better crop management.</a:t>
                      </a:r>
                    </a:p>
                  </a:txBody>
                  <a:tcPr anchor="ctr"/>
                </a:tc>
                <a:extLst>
                  <a:ext uri="{0D108BD9-81ED-4DB2-BD59-A6C34878D82A}">
                    <a16:rowId xmlns:a16="http://schemas.microsoft.com/office/drawing/2014/main" val="3896834832"/>
                  </a:ext>
                </a:extLst>
              </a:tr>
              <a:tr h="1317695">
                <a:tc>
                  <a:txBody>
                    <a:bodyPr/>
                    <a:lstStyle/>
                    <a:p>
                      <a:r>
                        <a:rPr lang="en-IN" dirty="0"/>
                        <a:t>Shaikh </a:t>
                      </a:r>
                      <a:r>
                        <a:rPr lang="en-IN" dirty="0" err="1"/>
                        <a:t>Sayeeda</a:t>
                      </a:r>
                      <a:r>
                        <a:rPr lang="en-IN" dirty="0"/>
                        <a:t> Gulab </a:t>
                      </a:r>
                    </a:p>
                  </a:txBody>
                  <a:tcPr anchor="ctr"/>
                </a:tc>
                <a:tc>
                  <a:txBody>
                    <a:bodyPr/>
                    <a:lstStyle/>
                    <a:p>
                      <a:r>
                        <a:rPr lang="en-IN"/>
                        <a:t>2023</a:t>
                      </a:r>
                      <a:endParaRPr lang="en-IN" dirty="0"/>
                    </a:p>
                  </a:txBody>
                  <a:tcPr/>
                </a:tc>
                <a:tc>
                  <a:txBody>
                    <a:bodyPr/>
                    <a:lstStyle/>
                    <a:p>
                      <a:r>
                        <a:rPr lang="en-IN" dirty="0"/>
                        <a:t>IoT-based greenhouse monitoring</a:t>
                      </a:r>
                    </a:p>
                  </a:txBody>
                  <a:tcPr/>
                </a:tc>
                <a:tc>
                  <a:txBody>
                    <a:bodyPr/>
                    <a:lstStyle/>
                    <a:p>
                      <a:r>
                        <a:rPr lang="en-IN" dirty="0"/>
                        <a:t>Wireless sensor networks, ZigBee</a:t>
                      </a:r>
                    </a:p>
                  </a:txBody>
                  <a:tcPr/>
                </a:tc>
                <a:tc>
                  <a:txBody>
                    <a:bodyPr/>
                    <a:lstStyle/>
                    <a:p>
                      <a:r>
                        <a:rPr lang="en-US" dirty="0"/>
                        <a:t>Enabled remote monitoring and control of greenhouse conditions, improving crop health and reducing energy consumption.</a:t>
                      </a:r>
                      <a:endParaRPr lang="en-IN" dirty="0"/>
                    </a:p>
                  </a:txBody>
                  <a:tcPr/>
                </a:tc>
                <a:extLst>
                  <a:ext uri="{0D108BD9-81ED-4DB2-BD59-A6C34878D82A}">
                    <a16:rowId xmlns:a16="http://schemas.microsoft.com/office/drawing/2014/main" val="123742189"/>
                  </a:ext>
                </a:extLst>
              </a:tr>
              <a:tr h="1317695">
                <a:tc>
                  <a:txBody>
                    <a:bodyPr/>
                    <a:lstStyle/>
                    <a:p>
                      <a:r>
                        <a:rPr lang="en-IN" dirty="0"/>
                        <a:t>Singh &amp; Gupta</a:t>
                      </a:r>
                    </a:p>
                  </a:txBody>
                  <a:tcPr anchor="ctr"/>
                </a:tc>
                <a:tc>
                  <a:txBody>
                    <a:bodyPr/>
                    <a:lstStyle/>
                    <a:p>
                      <a:r>
                        <a:rPr lang="en-IN" dirty="0"/>
                        <a:t>2022</a:t>
                      </a:r>
                    </a:p>
                  </a:txBody>
                  <a:tcPr anchor="ctr"/>
                </a:tc>
                <a:tc>
                  <a:txBody>
                    <a:bodyPr/>
                    <a:lstStyle/>
                    <a:p>
                      <a:r>
                        <a:rPr lang="en-US" dirty="0"/>
                        <a:t>"Classification and Yield Prediction in Smart Agriculture System using IoT" </a:t>
                      </a:r>
                      <a:endParaRPr lang="en-IN" dirty="0"/>
                    </a:p>
                  </a:txBody>
                  <a:tcPr anchor="ctr"/>
                </a:tc>
                <a:tc>
                  <a:txBody>
                    <a:bodyPr/>
                    <a:lstStyle/>
                    <a:p>
                      <a:r>
                        <a:rPr lang="en-US" dirty="0"/>
                        <a:t>IoT, Machine Learning (ML), Drone Tech</a:t>
                      </a:r>
                      <a:endParaRPr lang="en-IN" dirty="0"/>
                    </a:p>
                  </a:txBody>
                  <a:tcPr anchor="ctr"/>
                </a:tc>
                <a:tc>
                  <a:txBody>
                    <a:bodyPr/>
                    <a:lstStyle/>
                    <a:p>
                      <a:r>
                        <a:rPr lang="en-US" dirty="0"/>
                        <a:t>Use of IoT and drones for smart irrigation, pest detection, and automated crop monitoring using machine learning algorithms</a:t>
                      </a:r>
                    </a:p>
                  </a:txBody>
                  <a:tcPr anchor="ctr"/>
                </a:tc>
                <a:extLst>
                  <a:ext uri="{0D108BD9-81ED-4DB2-BD59-A6C34878D82A}">
                    <a16:rowId xmlns:a16="http://schemas.microsoft.com/office/drawing/2014/main" val="1978336363"/>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888EA-91FF-6479-432E-2494E6DA461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D424A8-3469-5985-C0F2-A36D134FA614}"/>
              </a:ext>
            </a:extLst>
          </p:cNvPr>
          <p:cNvSpPr>
            <a:spLocks noGrp="1"/>
          </p:cNvSpPr>
          <p:nvPr>
            <p:ph type="sldNum" idx="12"/>
          </p:nvPr>
        </p:nvSpPr>
        <p:spPr>
          <a:xfrm>
            <a:off x="9522541" y="6492875"/>
            <a:ext cx="2743200" cy="365125"/>
          </a:xfrm>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2AFC8835-CA1A-C6BF-8A81-FCC78D7ED22E}"/>
              </a:ext>
            </a:extLst>
          </p:cNvPr>
          <p:cNvSpPr txBox="1"/>
          <p:nvPr/>
        </p:nvSpPr>
        <p:spPr>
          <a:xfrm>
            <a:off x="1073866"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4063FA76-4362-260C-07B4-3EEAF7035589}"/>
              </a:ext>
            </a:extLst>
          </p:cNvPr>
          <p:cNvSpPr txBox="1"/>
          <p:nvPr/>
        </p:nvSpPr>
        <p:spPr>
          <a:xfrm>
            <a:off x="526025"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graphicFrame>
        <p:nvGraphicFramePr>
          <p:cNvPr id="7" name="Table 6">
            <a:extLst>
              <a:ext uri="{FF2B5EF4-FFF2-40B4-BE49-F238E27FC236}">
                <a16:creationId xmlns:a16="http://schemas.microsoft.com/office/drawing/2014/main" id="{87C56992-737D-DAB2-EA0D-298FEB9AE516}"/>
              </a:ext>
            </a:extLst>
          </p:cNvPr>
          <p:cNvGraphicFramePr>
            <a:graphicFrameLocks noGrp="1"/>
          </p:cNvGraphicFramePr>
          <p:nvPr>
            <p:extLst>
              <p:ext uri="{D42A27DB-BD31-4B8C-83A1-F6EECF244321}">
                <p14:modId xmlns:p14="http://schemas.microsoft.com/office/powerpoint/2010/main" val="318229013"/>
              </p:ext>
            </p:extLst>
          </p:nvPr>
        </p:nvGraphicFramePr>
        <p:xfrm>
          <a:off x="526025" y="726131"/>
          <a:ext cx="11139951" cy="5583966"/>
        </p:xfrm>
        <a:graphic>
          <a:graphicData uri="http://schemas.openxmlformats.org/drawingml/2006/table">
            <a:tbl>
              <a:tblPr firstRow="1" bandRow="1">
                <a:tableStyleId>{487C13AC-C4EB-4B75-A16E-F28B5C2F6171}</a:tableStyleId>
              </a:tblPr>
              <a:tblGrid>
                <a:gridCol w="1873046">
                  <a:extLst>
                    <a:ext uri="{9D8B030D-6E8A-4147-A177-3AD203B41FA5}">
                      <a16:colId xmlns:a16="http://schemas.microsoft.com/office/drawing/2014/main" val="2660731769"/>
                    </a:ext>
                  </a:extLst>
                </a:gridCol>
                <a:gridCol w="1543357">
                  <a:extLst>
                    <a:ext uri="{9D8B030D-6E8A-4147-A177-3AD203B41FA5}">
                      <a16:colId xmlns:a16="http://schemas.microsoft.com/office/drawing/2014/main" val="2440049050"/>
                    </a:ext>
                  </a:extLst>
                </a:gridCol>
                <a:gridCol w="2574516">
                  <a:extLst>
                    <a:ext uri="{9D8B030D-6E8A-4147-A177-3AD203B41FA5}">
                      <a16:colId xmlns:a16="http://schemas.microsoft.com/office/drawing/2014/main" val="206141038"/>
                    </a:ext>
                  </a:extLst>
                </a:gridCol>
                <a:gridCol w="2574516">
                  <a:extLst>
                    <a:ext uri="{9D8B030D-6E8A-4147-A177-3AD203B41FA5}">
                      <a16:colId xmlns:a16="http://schemas.microsoft.com/office/drawing/2014/main" val="393879728"/>
                    </a:ext>
                  </a:extLst>
                </a:gridCol>
                <a:gridCol w="2574516">
                  <a:extLst>
                    <a:ext uri="{9D8B030D-6E8A-4147-A177-3AD203B41FA5}">
                      <a16:colId xmlns:a16="http://schemas.microsoft.com/office/drawing/2014/main" val="3705511948"/>
                    </a:ext>
                  </a:extLst>
                </a:gridCol>
              </a:tblGrid>
              <a:tr h="497796">
                <a:tc>
                  <a:txBody>
                    <a:bodyPr/>
                    <a:lstStyle/>
                    <a:p>
                      <a:r>
                        <a:rPr lang="en-IN" b="1" dirty="0"/>
                        <a:t>Study/Author(s)</a:t>
                      </a:r>
                      <a:endParaRPr lang="en-IN" dirty="0"/>
                    </a:p>
                  </a:txBody>
                  <a:tcPr anchor="ctr">
                    <a:solidFill>
                      <a:schemeClr val="tx2">
                        <a:lumMod val="90000"/>
                      </a:schemeClr>
                    </a:solidFill>
                  </a:tcPr>
                </a:tc>
                <a:tc>
                  <a:txBody>
                    <a:bodyPr/>
                    <a:lstStyle/>
                    <a:p>
                      <a:r>
                        <a:rPr lang="en-IN" b="1" dirty="0"/>
                        <a:t>Year</a:t>
                      </a:r>
                      <a:endParaRPr lang="en-US" b="1" dirty="0"/>
                    </a:p>
                    <a:p>
                      <a:endParaRPr lang="en-IN" b="1" dirty="0"/>
                    </a:p>
                  </a:txBody>
                  <a:tcPr>
                    <a:solidFill>
                      <a:schemeClr val="tx2">
                        <a:lumMod val="90000"/>
                      </a:schemeClr>
                    </a:solidFill>
                  </a:tcPr>
                </a:tc>
                <a:tc>
                  <a:txBody>
                    <a:bodyPr/>
                    <a:lstStyle/>
                    <a:p>
                      <a:r>
                        <a:rPr lang="en-IN" b="1" dirty="0"/>
                        <a:t>Focus/Objective</a:t>
                      </a:r>
                      <a:endParaRPr lang="en-IN" dirty="0"/>
                    </a:p>
                  </a:txBody>
                  <a:tcPr anchor="ctr">
                    <a:solidFill>
                      <a:schemeClr val="tx2">
                        <a:lumMod val="90000"/>
                      </a:schemeClr>
                    </a:solidFill>
                  </a:tcPr>
                </a:tc>
                <a:tc>
                  <a:txBody>
                    <a:bodyPr/>
                    <a:lstStyle/>
                    <a:p>
                      <a:r>
                        <a:rPr lang="en-IN" b="1" dirty="0"/>
                        <a:t>Technologies Used</a:t>
                      </a:r>
                    </a:p>
                  </a:txBody>
                  <a:tcPr>
                    <a:solidFill>
                      <a:schemeClr val="tx2">
                        <a:lumMod val="90000"/>
                      </a:schemeClr>
                    </a:solidFill>
                  </a:tcPr>
                </a:tc>
                <a:tc>
                  <a:txBody>
                    <a:bodyPr/>
                    <a:lstStyle/>
                    <a:p>
                      <a:r>
                        <a:rPr lang="en-IN" b="1" dirty="0"/>
                        <a:t>Key Findings/Contributions</a:t>
                      </a:r>
                    </a:p>
                  </a:txBody>
                  <a:tcPr>
                    <a:solidFill>
                      <a:schemeClr val="tx2">
                        <a:lumMod val="90000"/>
                      </a:schemeClr>
                    </a:solidFill>
                  </a:tcPr>
                </a:tc>
                <a:extLst>
                  <a:ext uri="{0D108BD9-81ED-4DB2-BD59-A6C34878D82A}">
                    <a16:rowId xmlns:a16="http://schemas.microsoft.com/office/drawing/2014/main" val="1137987480"/>
                  </a:ext>
                </a:extLst>
              </a:tr>
              <a:tr h="1112721">
                <a:tc>
                  <a:txBody>
                    <a:bodyPr/>
                    <a:lstStyle/>
                    <a:p>
                      <a:r>
                        <a:rPr lang="en-IN" dirty="0"/>
                        <a:t>Patel, N., &amp; Patel, A.</a:t>
                      </a:r>
                      <a:endParaRPr lang="da-DK" dirty="0"/>
                    </a:p>
                  </a:txBody>
                  <a:tcPr anchor="ctr"/>
                </a:tc>
                <a:tc>
                  <a:txBody>
                    <a:bodyPr/>
                    <a:lstStyle/>
                    <a:p>
                      <a:r>
                        <a:rPr lang="en-IN" dirty="0"/>
                        <a:t>2021</a:t>
                      </a:r>
                    </a:p>
                  </a:txBody>
                  <a:tcPr/>
                </a:tc>
                <a:tc>
                  <a:txBody>
                    <a:bodyPr/>
                    <a:lstStyle/>
                    <a:p>
                      <a:r>
                        <a:rPr lang="en-IN" dirty="0"/>
                        <a:t>IoT framework for smart farming</a:t>
                      </a:r>
                    </a:p>
                  </a:txBody>
                  <a:tcPr/>
                </a:tc>
                <a:tc>
                  <a:txBody>
                    <a:bodyPr/>
                    <a:lstStyle/>
                    <a:p>
                      <a:r>
                        <a:rPr lang="en-IN" dirty="0"/>
                        <a:t>IoT sensors, </a:t>
                      </a:r>
                      <a:r>
                        <a:rPr lang="en-IN" dirty="0" err="1"/>
                        <a:t>LoRaWAN</a:t>
                      </a:r>
                      <a:r>
                        <a:rPr lang="en-IN" dirty="0"/>
                        <a:t>, Cloud platform</a:t>
                      </a:r>
                    </a:p>
                  </a:txBody>
                  <a:tcPr/>
                </a:tc>
                <a:tc>
                  <a:txBody>
                    <a:bodyPr/>
                    <a:lstStyle/>
                    <a:p>
                      <a:r>
                        <a:rPr lang="en-US" dirty="0"/>
                        <a:t>Developed a system that monitors soil moisture and environmental conditions using low-power IoT devices.</a:t>
                      </a:r>
                      <a:endParaRPr lang="en-IN" dirty="0"/>
                    </a:p>
                  </a:txBody>
                  <a:tcPr/>
                </a:tc>
                <a:extLst>
                  <a:ext uri="{0D108BD9-81ED-4DB2-BD59-A6C34878D82A}">
                    <a16:rowId xmlns:a16="http://schemas.microsoft.com/office/drawing/2014/main" val="2923168785"/>
                  </a:ext>
                </a:extLst>
              </a:tr>
              <a:tr h="1317695">
                <a:tc>
                  <a:txBody>
                    <a:bodyPr/>
                    <a:lstStyle/>
                    <a:p>
                      <a:r>
                        <a:rPr lang="en-IN" dirty="0"/>
                        <a:t>Zhang, X., et al.</a:t>
                      </a:r>
                    </a:p>
                  </a:txBody>
                  <a:tcPr/>
                </a:tc>
                <a:tc>
                  <a:txBody>
                    <a:bodyPr/>
                    <a:lstStyle/>
                    <a:p>
                      <a:r>
                        <a:rPr lang="en-IN" dirty="0"/>
                        <a:t>2020</a:t>
                      </a:r>
                    </a:p>
                  </a:txBody>
                  <a:tcPr anchor="ctr"/>
                </a:tc>
                <a:tc>
                  <a:txBody>
                    <a:bodyPr/>
                    <a:lstStyle/>
                    <a:p>
                      <a:r>
                        <a:rPr lang="en-US" dirty="0"/>
                        <a:t>Precision farming using IoT and AI</a:t>
                      </a:r>
                      <a:endParaRPr lang="en-IN" dirty="0"/>
                    </a:p>
                  </a:txBody>
                  <a:tcPr anchor="ctr"/>
                </a:tc>
                <a:tc>
                  <a:txBody>
                    <a:bodyPr/>
                    <a:lstStyle/>
                    <a:p>
                      <a:r>
                        <a:rPr lang="en-US" dirty="0"/>
                        <a:t>IoT, Machine Learning, Cloud computing</a:t>
                      </a:r>
                      <a:endParaRPr lang="en-IN" dirty="0"/>
                    </a:p>
                  </a:txBody>
                  <a:tcPr anchor="ctr"/>
                </a:tc>
                <a:tc>
                  <a:txBody>
                    <a:bodyPr/>
                    <a:lstStyle/>
                    <a:p>
                      <a:r>
                        <a:rPr lang="en-US" dirty="0"/>
                        <a:t>The study highlights AI-driven crop monitoring and the role of IoT in optimizing resource use in agriculture.</a:t>
                      </a:r>
                    </a:p>
                  </a:txBody>
                  <a:tcPr anchor="ctr"/>
                </a:tc>
                <a:extLst>
                  <a:ext uri="{0D108BD9-81ED-4DB2-BD59-A6C34878D82A}">
                    <a16:rowId xmlns:a16="http://schemas.microsoft.com/office/drawing/2014/main" val="3896834832"/>
                  </a:ext>
                </a:extLst>
              </a:tr>
              <a:tr h="1317695">
                <a:tc>
                  <a:txBody>
                    <a:bodyPr/>
                    <a:lstStyle/>
                    <a:p>
                      <a:r>
                        <a:rPr lang="en-IN" dirty="0" err="1"/>
                        <a:t>Dhivya</a:t>
                      </a:r>
                      <a:r>
                        <a:rPr lang="en-IN" dirty="0"/>
                        <a:t>, R., &amp; </a:t>
                      </a:r>
                      <a:r>
                        <a:rPr lang="en-IN" dirty="0" err="1"/>
                        <a:t>Saravanakumar</a:t>
                      </a:r>
                      <a:r>
                        <a:rPr lang="en-IN" dirty="0"/>
                        <a:t>, D.</a:t>
                      </a:r>
                    </a:p>
                  </a:txBody>
                  <a:tcPr anchor="ctr"/>
                </a:tc>
                <a:tc>
                  <a:txBody>
                    <a:bodyPr/>
                    <a:lstStyle/>
                    <a:p>
                      <a:r>
                        <a:rPr lang="en-IN" dirty="0"/>
                        <a:t>2019</a:t>
                      </a:r>
                    </a:p>
                  </a:txBody>
                  <a:tcPr/>
                </a:tc>
                <a:tc>
                  <a:txBody>
                    <a:bodyPr/>
                    <a:lstStyle/>
                    <a:p>
                      <a:r>
                        <a:rPr lang="en-US" dirty="0"/>
                        <a:t>Remote crop monitoring and automation</a:t>
                      </a:r>
                      <a:endParaRPr lang="en-IN" dirty="0"/>
                    </a:p>
                  </a:txBody>
                  <a:tcPr/>
                </a:tc>
                <a:tc>
                  <a:txBody>
                    <a:bodyPr/>
                    <a:lstStyle/>
                    <a:p>
                      <a:r>
                        <a:rPr lang="en-US" dirty="0"/>
                        <a:t>Wireless sensor networks, Arduino, GSM</a:t>
                      </a:r>
                      <a:endParaRPr lang="en-IN" dirty="0"/>
                    </a:p>
                  </a:txBody>
                  <a:tcPr/>
                </a:tc>
                <a:tc>
                  <a:txBody>
                    <a:bodyPr/>
                    <a:lstStyle/>
                    <a:p>
                      <a:r>
                        <a:rPr lang="en-US" dirty="0"/>
                        <a:t>Proposed an automated irrigation system to control water usage, reducing wastage and improving crop health.</a:t>
                      </a:r>
                      <a:endParaRPr lang="en-IN" dirty="0"/>
                    </a:p>
                  </a:txBody>
                  <a:tcPr/>
                </a:tc>
                <a:extLst>
                  <a:ext uri="{0D108BD9-81ED-4DB2-BD59-A6C34878D82A}">
                    <a16:rowId xmlns:a16="http://schemas.microsoft.com/office/drawing/2014/main" val="123742189"/>
                  </a:ext>
                </a:extLst>
              </a:tr>
              <a:tr h="1317695">
                <a:tc>
                  <a:txBody>
                    <a:bodyPr/>
                    <a:lstStyle/>
                    <a:p>
                      <a:r>
                        <a:rPr lang="en-IN" dirty="0"/>
                        <a:t>Khanna, A., &amp; Kaur, S.</a:t>
                      </a:r>
                    </a:p>
                  </a:txBody>
                  <a:tcPr anchor="ctr"/>
                </a:tc>
                <a:tc>
                  <a:txBody>
                    <a:bodyPr/>
                    <a:lstStyle/>
                    <a:p>
                      <a:r>
                        <a:rPr lang="en-IN" dirty="0"/>
                        <a:t>2020</a:t>
                      </a:r>
                    </a:p>
                  </a:txBody>
                  <a:tcPr anchor="ctr"/>
                </a:tc>
                <a:tc>
                  <a:txBody>
                    <a:bodyPr/>
                    <a:lstStyle/>
                    <a:p>
                      <a:r>
                        <a:rPr lang="en-IN" dirty="0"/>
                        <a:t>IoT-based crop yield prediction</a:t>
                      </a:r>
                    </a:p>
                  </a:txBody>
                  <a:tcPr anchor="ctr"/>
                </a:tc>
                <a:tc>
                  <a:txBody>
                    <a:bodyPr/>
                    <a:lstStyle/>
                    <a:p>
                      <a:r>
                        <a:rPr lang="en-US" dirty="0"/>
                        <a:t>IoT, Big Data, Neural Networks</a:t>
                      </a:r>
                      <a:endParaRPr lang="en-IN" dirty="0"/>
                    </a:p>
                  </a:txBody>
                  <a:tcPr anchor="ctr"/>
                </a:tc>
                <a:tc>
                  <a:txBody>
                    <a:bodyPr/>
                    <a:lstStyle/>
                    <a:p>
                      <a:r>
                        <a:rPr lang="en-US" dirty="0"/>
                        <a:t>Emphasized the use of IoT data for crop yield prediction models, with improvements in accuracy.</a:t>
                      </a:r>
                    </a:p>
                  </a:txBody>
                  <a:tcPr anchor="ctr"/>
                </a:tc>
                <a:extLst>
                  <a:ext uri="{0D108BD9-81ED-4DB2-BD59-A6C34878D82A}">
                    <a16:rowId xmlns:a16="http://schemas.microsoft.com/office/drawing/2014/main" val="1978336363"/>
                  </a:ext>
                </a:extLst>
              </a:tr>
            </a:tbl>
          </a:graphicData>
        </a:graphic>
      </p:graphicFrame>
    </p:spTree>
    <p:extLst>
      <p:ext uri="{BB962C8B-B14F-4D97-AF65-F5344CB8AC3E}">
        <p14:creationId xmlns:p14="http://schemas.microsoft.com/office/powerpoint/2010/main" val="283590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F57C9F-F4C9-3F68-628F-F0B0264545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5" name="TextBox 4">
            <a:extLst>
              <a:ext uri="{FF2B5EF4-FFF2-40B4-BE49-F238E27FC236}">
                <a16:creationId xmlns:a16="http://schemas.microsoft.com/office/drawing/2014/main" id="{045B1126-4CE2-AD1B-0454-CD06DCF8CD50}"/>
              </a:ext>
            </a:extLst>
          </p:cNvPr>
          <p:cNvSpPr txBox="1"/>
          <p:nvPr/>
        </p:nvSpPr>
        <p:spPr>
          <a:xfrm>
            <a:off x="3274141" y="399519"/>
            <a:ext cx="6174658" cy="402674"/>
          </a:xfrm>
          <a:prstGeom prst="rect">
            <a:avLst/>
          </a:prstGeom>
          <a:noFill/>
        </p:spPr>
        <p:txBody>
          <a:bodyPr wrap="square">
            <a:spAutoFit/>
          </a:bodyPr>
          <a:lstStyle/>
          <a:p>
            <a:pPr>
              <a:lnSpc>
                <a:spcPct val="107000"/>
              </a:lnSpc>
              <a:spcAft>
                <a:spcPts val="800"/>
              </a:spcAft>
            </a:pPr>
            <a:r>
              <a:rPr lang="en-US" sz="2000" b="1" kern="100" dirty="0">
                <a:effectLst/>
                <a:latin typeface="Montserrat" panose="00000500000000000000" pitchFamily="2" charset="0"/>
                <a:ea typeface="Calibri" panose="020F0502020204030204" pitchFamily="34" charset="0"/>
                <a:cs typeface="Times New Roman" panose="02020603050405020304" pitchFamily="18" charset="0"/>
              </a:rPr>
              <a:t>Introduction to Smart Farming</a:t>
            </a: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a:t>
            </a:r>
            <a:endParaRPr lang="en-IN" sz="9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35B43CF-F7E7-B700-6329-528351794705}"/>
              </a:ext>
            </a:extLst>
          </p:cNvPr>
          <p:cNvSpPr txBox="1"/>
          <p:nvPr/>
        </p:nvSpPr>
        <p:spPr>
          <a:xfrm>
            <a:off x="309044" y="920395"/>
            <a:ext cx="6664132" cy="4770537"/>
          </a:xfrm>
          <a:prstGeom prst="rect">
            <a:avLst/>
          </a:prstGeom>
          <a:noFill/>
        </p:spPr>
        <p:txBody>
          <a:bodyPr wrap="square">
            <a:spAutoFit/>
          </a:bodyPr>
          <a:lstStyle/>
          <a:p>
            <a:pPr marL="285750" indent="-285750">
              <a:buFont typeface="Arial" panose="020B0604020202020204" pitchFamily="34" charset="0"/>
              <a:buChar char="•"/>
            </a:pPr>
            <a:r>
              <a:rPr lang="en-US" sz="1600" dirty="0"/>
              <a:t>Smart farming, also known as precision agriculture, represents the integration of advanced technologies into agricultural practices to increase efficiency, productivity, and sustainability. It leverages data-driven techniques to optimize every aspect of farming, from planting and irrigation to harvesting and livestock management.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Sensors and connected devices monitor soil conditions, weather patterns, crop health, and livestock behavior in real-time. This data is used to make informed decisions about planting, watering, and harvesting.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Drones equipped with cameras and sensors provide detailed aerial views of farmland. They help in monitoring crop health, identifying areas needing attention, and even in planting seeds in large areas.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Global Positioning Systems (GPS) and Geographic Information Systems (GIS) allow farmers to create detailed maps of their fields, track machinery, and apply inputs like fertilizers and pesticides with precision, reducing waste.</a:t>
            </a:r>
            <a:endParaRPr lang="en-IN" sz="1600" dirty="0"/>
          </a:p>
        </p:txBody>
      </p:sp>
      <p:pic>
        <p:nvPicPr>
          <p:cNvPr id="1026" name="Picture 2" descr="The Role of IoT in Smart Farming | DeepSea">
            <a:extLst>
              <a:ext uri="{FF2B5EF4-FFF2-40B4-BE49-F238E27FC236}">
                <a16:creationId xmlns:a16="http://schemas.microsoft.com/office/drawing/2014/main" id="{78B237B1-BECC-FFFA-A90D-61A22766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176" y="2411323"/>
            <a:ext cx="4690528" cy="295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Block diagram</a:t>
            </a:r>
            <a:endParaRPr dirty="0"/>
          </a:p>
        </p:txBody>
      </p:sp>
      <p:pic>
        <p:nvPicPr>
          <p:cNvPr id="2" name="image1.jpeg">
            <a:extLst>
              <a:ext uri="{FF2B5EF4-FFF2-40B4-BE49-F238E27FC236}">
                <a16:creationId xmlns:a16="http://schemas.microsoft.com/office/drawing/2014/main" id="{A9864F18-FDF0-E8E1-7166-D1F41A24466A}"/>
              </a:ext>
            </a:extLst>
          </p:cNvPr>
          <p:cNvPicPr>
            <a:picLocks noChangeAspect="1"/>
          </p:cNvPicPr>
          <p:nvPr/>
        </p:nvPicPr>
        <p:blipFill>
          <a:blip r:embed="rId5" cstate="print"/>
          <a:stretch>
            <a:fillRect/>
          </a:stretch>
        </p:blipFill>
        <p:spPr>
          <a:xfrm>
            <a:off x="1661974" y="1131354"/>
            <a:ext cx="9453394" cy="5576778"/>
          </a:xfrm>
          <a:prstGeom prst="rect">
            <a:avLst/>
          </a:prstGeom>
        </p:spPr>
      </p:pic>
    </p:spTree>
    <p:extLst>
      <p:ext uri="{BB962C8B-B14F-4D97-AF65-F5344CB8AC3E}">
        <p14:creationId xmlns:p14="http://schemas.microsoft.com/office/powerpoint/2010/main" val="33163155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2554</TotalTime>
  <Words>2422</Words>
  <Application>Microsoft Office PowerPoint</Application>
  <PresentationFormat>Widescreen</PresentationFormat>
  <Paragraphs>288</Paragraphs>
  <Slides>22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Montserrat Medium</vt:lpstr>
      <vt:lpstr>Times New Roman</vt:lpstr>
      <vt:lpstr>Montserrat</vt:lpstr>
      <vt:lpstr>Arial</vt:lpstr>
      <vt:lpstr>Montserrat </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Vishhh 7</cp:lastModifiedBy>
  <cp:revision>13</cp:revision>
  <dcterms:created xsi:type="dcterms:W3CDTF">2021-01-07T12:40:50Z</dcterms:created>
  <dcterms:modified xsi:type="dcterms:W3CDTF">2024-10-18T08:37:14Z</dcterms:modified>
</cp:coreProperties>
</file>